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87"/>
  </p:notesMasterIdLst>
  <p:handoutMasterIdLst>
    <p:handoutMasterId r:id="rId88"/>
  </p:handoutMasterIdLst>
  <p:sldIdLst>
    <p:sldId id="768" r:id="rId2"/>
    <p:sldId id="769" r:id="rId3"/>
    <p:sldId id="784" r:id="rId4"/>
    <p:sldId id="785" r:id="rId5"/>
    <p:sldId id="786" r:id="rId6"/>
    <p:sldId id="865" r:id="rId7"/>
    <p:sldId id="787" r:id="rId8"/>
    <p:sldId id="811" r:id="rId9"/>
    <p:sldId id="788" r:id="rId10"/>
    <p:sldId id="789" r:id="rId11"/>
    <p:sldId id="821" r:id="rId12"/>
    <p:sldId id="791" r:id="rId13"/>
    <p:sldId id="790" r:id="rId14"/>
    <p:sldId id="792" r:id="rId15"/>
    <p:sldId id="793" r:id="rId16"/>
    <p:sldId id="794" r:id="rId17"/>
    <p:sldId id="795" r:id="rId18"/>
    <p:sldId id="796" r:id="rId19"/>
    <p:sldId id="797" r:id="rId20"/>
    <p:sldId id="804" r:id="rId21"/>
    <p:sldId id="798" r:id="rId22"/>
    <p:sldId id="801" r:id="rId23"/>
    <p:sldId id="802" r:id="rId24"/>
    <p:sldId id="803" r:id="rId25"/>
    <p:sldId id="800" r:id="rId26"/>
    <p:sldId id="805" r:id="rId27"/>
    <p:sldId id="813" r:id="rId28"/>
    <p:sldId id="806" r:id="rId29"/>
    <p:sldId id="807" r:id="rId30"/>
    <p:sldId id="808" r:id="rId31"/>
    <p:sldId id="809" r:id="rId32"/>
    <p:sldId id="810" r:id="rId33"/>
    <p:sldId id="812" r:id="rId34"/>
    <p:sldId id="814" r:id="rId35"/>
    <p:sldId id="818" r:id="rId36"/>
    <p:sldId id="815" r:id="rId37"/>
    <p:sldId id="817" r:id="rId38"/>
    <p:sldId id="816" r:id="rId39"/>
    <p:sldId id="822" r:id="rId40"/>
    <p:sldId id="819" r:id="rId41"/>
    <p:sldId id="820" r:id="rId42"/>
    <p:sldId id="823" r:id="rId43"/>
    <p:sldId id="824" r:id="rId44"/>
    <p:sldId id="825" r:id="rId45"/>
    <p:sldId id="828" r:id="rId46"/>
    <p:sldId id="829" r:id="rId47"/>
    <p:sldId id="830" r:id="rId48"/>
    <p:sldId id="831" r:id="rId49"/>
    <p:sldId id="827" r:id="rId50"/>
    <p:sldId id="826" r:id="rId51"/>
    <p:sldId id="832" r:id="rId52"/>
    <p:sldId id="833" r:id="rId53"/>
    <p:sldId id="834" r:id="rId54"/>
    <p:sldId id="835" r:id="rId55"/>
    <p:sldId id="838" r:id="rId56"/>
    <p:sldId id="840" r:id="rId57"/>
    <p:sldId id="839" r:id="rId58"/>
    <p:sldId id="836" r:id="rId59"/>
    <p:sldId id="837" r:id="rId60"/>
    <p:sldId id="841" r:id="rId61"/>
    <p:sldId id="842" r:id="rId62"/>
    <p:sldId id="843" r:id="rId63"/>
    <p:sldId id="844" r:id="rId64"/>
    <p:sldId id="845" r:id="rId65"/>
    <p:sldId id="847" r:id="rId66"/>
    <p:sldId id="848" r:id="rId67"/>
    <p:sldId id="846" r:id="rId68"/>
    <p:sldId id="850" r:id="rId69"/>
    <p:sldId id="851" r:id="rId70"/>
    <p:sldId id="852" r:id="rId71"/>
    <p:sldId id="853" r:id="rId72"/>
    <p:sldId id="854" r:id="rId73"/>
    <p:sldId id="855" r:id="rId74"/>
    <p:sldId id="856" r:id="rId75"/>
    <p:sldId id="857" r:id="rId76"/>
    <p:sldId id="858" r:id="rId77"/>
    <p:sldId id="859" r:id="rId78"/>
    <p:sldId id="860" r:id="rId79"/>
    <p:sldId id="861" r:id="rId80"/>
    <p:sldId id="862" r:id="rId81"/>
    <p:sldId id="863" r:id="rId82"/>
    <p:sldId id="864" r:id="rId83"/>
    <p:sldId id="773" r:id="rId84"/>
    <p:sldId id="774" r:id="rId85"/>
    <p:sldId id="775" r:id="rId86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45A"/>
    <a:srgbClr val="0068B0"/>
    <a:srgbClr val="009678"/>
    <a:srgbClr val="F59133"/>
    <a:srgbClr val="000000"/>
    <a:srgbClr val="CADFEF"/>
    <a:srgbClr val="FFCCFF"/>
    <a:srgbClr val="5597D3"/>
    <a:srgbClr val="5B9BD5"/>
    <a:srgbClr val="519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9" autoAdjust="0"/>
    <p:restoredTop sz="95717" autoAdjust="0"/>
  </p:normalViewPr>
  <p:slideViewPr>
    <p:cSldViewPr snapToGrid="0">
      <p:cViewPr varScale="1">
        <p:scale>
          <a:sx n="79" d="100"/>
          <a:sy n="79" d="100"/>
        </p:scale>
        <p:origin x="1482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E5F6D87-6B24-4995-8C10-901CC9BECD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ECB15FE-C0DE-4ED3-8683-484A4D1ABB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2C63D2-1278-412D-8B59-89496A0F8125}" type="datetimeFigureOut">
              <a:rPr lang="de-DE"/>
              <a:pPr>
                <a:defRPr/>
              </a:pPr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2B3ECB-D072-4081-8245-D27FD36D38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365CFE-9A7D-42F7-B419-BF71BF1449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A3F898-DC1C-4B2A-BAF0-211E4A9DFA7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12AEB4-8598-4EC4-8819-C167502266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2DF94-1A2A-448B-8D0B-4619752FBE8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4C762E-194D-43E2-AB8E-E1D56E8EE883}" type="datetimeFigureOut">
              <a:rPr lang="de-DE"/>
              <a:pPr>
                <a:defRPr/>
              </a:pPr>
              <a:t>31.01.2022</a:t>
            </a:fld>
            <a:endParaRPr lang="de-DE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A9DD386A-0CC3-4B5F-8FC7-0E3812E36B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C46F46F2-9428-4C19-9A2B-D9F59D97C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597"/>
            <a:ext cx="5438775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11A2F9-5A4E-4F7F-A0E7-3FE3BCAB2F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4B1A6D-A9F9-4879-A2D0-5A07B1090D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046AD0-7592-47AF-886C-FF34E8330E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2711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5666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9141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6242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7871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4795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4544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2416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406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6917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0931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622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Bevölkerungsentwicklung</a:t>
            </a:r>
          </a:p>
          <a:p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Bleibebereitschaft: rückläufige Abwanderung</a:t>
            </a:r>
          </a:p>
          <a:p>
            <a:endParaRPr lang="de-DE" sz="1800" b="1" dirty="0">
              <a:effectLst/>
              <a:latin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Regionale Disparitäten: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800" b="1" dirty="0"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800" b="1" dirty="0">
                <a:effectLst/>
                <a:latin typeface="Arial" panose="020B0604020202020204" pitchFamily="34" charset="0"/>
              </a:rPr>
              <a:t>Soziale Infrastruktur, Stadt- und Dorfentwicklung, Wirtschaft –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Breitbandverfügbarkeit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800" b="1" dirty="0">
              <a:effectLst/>
              <a:latin typeface="Arial" panose="020B0604020202020204" pitchFamily="34" charset="0"/>
            </a:endParaRPr>
          </a:p>
          <a:p>
            <a:r>
              <a:rPr lang="de-DE" sz="1800" b="1" dirty="0">
                <a:effectLst/>
                <a:latin typeface="Arial" panose="020B0604020202020204" pitchFamily="34" charset="0"/>
              </a:rPr>
              <a:t>Natur- und Kulturlandschaftsraum</a:t>
            </a:r>
          </a:p>
          <a:p>
            <a:pPr marL="342900" lvl="0" indent="-342900" algn="l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"/>
              <a:tabLst>
                <a:tab pos="135890" algn="l"/>
                <a:tab pos="202565" algn="l"/>
                <a:tab pos="3060700" algn="l"/>
                <a:tab pos="4114800" algn="l"/>
              </a:tabLst>
            </a:pPr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Ausgeräumte Agrarlandschaften 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hohe Anfälligkeit für Extremwetterereignisse ‒ Zunahme der Schadenintensität durch Hochwasser, Wind- und Bodenerosion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"/>
              <a:tabLst>
                <a:tab pos="135890" algn="l"/>
                <a:tab pos="202565" algn="l"/>
                <a:tab pos="3060700" algn="l"/>
                <a:tab pos="4114800" algn="l"/>
              </a:tabLst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geringe Retentionsfähigkeit landwirtschaftlicher Flächen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Erosionsgefahr</a:t>
            </a:r>
          </a:p>
          <a:p>
            <a:pPr marL="342900" lvl="0" indent="-342900" algn="l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"/>
              <a:tabLst>
                <a:tab pos="135890" algn="l"/>
                <a:tab pos="202565" algn="l"/>
                <a:tab pos="3060700" algn="l"/>
                <a:tab pos="4114800" algn="l"/>
              </a:tabLst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Zunehmende Flächenversiegelung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Rückgang der Biodiversität, Funktions- und Attraktivitätsverlust von Natur und Landschaft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"/>
              <a:tabLst>
                <a:tab pos="135890" algn="l"/>
                <a:tab pos="202565" algn="l"/>
                <a:tab pos="3060700" algn="l"/>
                <a:tab pos="4114800" algn="l"/>
              </a:tabLst>
            </a:pPr>
            <a:r>
              <a:rPr lang="de-DE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Teilweise schlechter Zustand von Fließgewässern und Grundwasserkörpern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"/>
              <a:tabLst>
                <a:tab pos="135890" algn="l"/>
                <a:tab pos="202565" algn="l"/>
                <a:tab pos="3060700" algn="l"/>
                <a:tab pos="4114800" algn="l"/>
              </a:tabLs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Intensiv-Bewirtschaftung landwirtschaftlicher Flächen mit negativen Folgen für Böden und Gewässer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"/>
              <a:tabLst>
                <a:tab pos="135890" algn="l"/>
                <a:tab pos="202565" algn="l"/>
                <a:tab pos="3060700" algn="l"/>
                <a:tab pos="4114800" algn="l"/>
              </a:tabLst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93904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37852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32873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42445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9375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26704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51056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87611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17641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85627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5689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6029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0557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31538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13929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20971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1594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27056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045055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7842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57194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1195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7934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893185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0791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99073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350651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53197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40690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475215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221128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74229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6980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935938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05711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59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40792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585445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065368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078034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497732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04464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42303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367007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8206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43024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69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729521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417941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5334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417712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00925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903977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125550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72474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79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355512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80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80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330909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81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75358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82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422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8696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Hr. Korff</a:t>
            </a:r>
          </a:p>
          <a:p>
            <a:endParaRPr lang="de-DE" dirty="0"/>
          </a:p>
          <a:p>
            <a:r>
              <a:rPr lang="de-DE" dirty="0"/>
              <a:t>Teilgruppen öffnen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46AD0-7592-47AF-886C-FF34E8330E86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42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/>
          <p:cNvPicPr>
            <a:picLocks noChangeAspect="1"/>
          </p:cNvPicPr>
          <p:nvPr userDrawn="1"/>
        </p:nvPicPr>
        <p:blipFill rotWithShape="1">
          <a:blip r:embed="rId2"/>
          <a:srcRect r="615"/>
          <a:stretch/>
        </p:blipFill>
        <p:spPr>
          <a:xfrm>
            <a:off x="1991578" y="5619134"/>
            <a:ext cx="7152422" cy="1253613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00039" y="6368161"/>
            <a:ext cx="1914967" cy="282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 flipV="1">
            <a:off x="9181" y="1091404"/>
            <a:ext cx="8427153" cy="1528"/>
          </a:xfrm>
          <a:prstGeom prst="line">
            <a:avLst/>
          </a:prstGeom>
          <a:noFill/>
          <a:ln w="34925" cap="rnd">
            <a:gradFill flip="none" rotWithShape="1">
              <a:gsLst>
                <a:gs pos="18000">
                  <a:schemeClr val="accent1">
                    <a:lumMod val="5000"/>
                    <a:lumOff val="95000"/>
                    <a:alpha val="90000"/>
                  </a:schemeClr>
                </a:gs>
                <a:gs pos="100000">
                  <a:srgbClr val="ADC3E6"/>
                </a:gs>
              </a:gsLst>
              <a:lin ang="10800000" scaled="1"/>
              <a:tileRect/>
            </a:gradFill>
            <a:prstDash val="sysDot"/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27" name="Line 17"/>
          <p:cNvSpPr>
            <a:spLocks noChangeShapeType="1"/>
          </p:cNvSpPr>
          <p:nvPr userDrawn="1"/>
        </p:nvSpPr>
        <p:spPr bwMode="auto">
          <a:xfrm>
            <a:off x="4870296" y="1089540"/>
            <a:ext cx="3802127" cy="1864"/>
          </a:xfrm>
          <a:prstGeom prst="line">
            <a:avLst/>
          </a:prstGeom>
          <a:noFill/>
          <a:ln w="34925" cap="rnd">
            <a:gradFill flip="none" rotWithShape="1">
              <a:gsLst>
                <a:gs pos="27000">
                  <a:srgbClr val="F89120">
                    <a:alpha val="76000"/>
                  </a:srgbClr>
                </a:gs>
                <a:gs pos="93913">
                  <a:schemeClr val="bg1">
                    <a:alpha val="0"/>
                  </a:schemeClr>
                </a:gs>
                <a:gs pos="61000">
                  <a:schemeClr val="bg1">
                    <a:alpha val="50000"/>
                  </a:schemeClr>
                </a:gs>
              </a:gsLst>
              <a:lin ang="10800000" scaled="1"/>
              <a:tileRect/>
            </a:gra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7D74F71-32B6-4595-8E13-72AFA932D0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5742358"/>
            <a:ext cx="1096108" cy="90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86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FB087-D7EF-4CCB-8344-905DC767370D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18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4DC2-1831-467F-9547-C6C696742FCB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902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Line 14"/>
          <p:cNvSpPr>
            <a:spLocks noChangeShapeType="1"/>
          </p:cNvSpPr>
          <p:nvPr userDrawn="1"/>
        </p:nvSpPr>
        <p:spPr bwMode="auto">
          <a:xfrm flipV="1">
            <a:off x="9181" y="1091404"/>
            <a:ext cx="8427153" cy="1528"/>
          </a:xfrm>
          <a:prstGeom prst="line">
            <a:avLst/>
          </a:prstGeom>
          <a:noFill/>
          <a:ln w="34925" cap="rnd">
            <a:gradFill flip="none" rotWithShape="1">
              <a:gsLst>
                <a:gs pos="18000">
                  <a:schemeClr val="accent1">
                    <a:lumMod val="5000"/>
                    <a:lumOff val="95000"/>
                    <a:alpha val="90000"/>
                  </a:schemeClr>
                </a:gs>
                <a:gs pos="100000">
                  <a:srgbClr val="ADC3E6"/>
                </a:gs>
              </a:gsLst>
              <a:lin ang="10800000" scaled="1"/>
              <a:tileRect/>
            </a:gradFill>
            <a:prstDash val="sysDot"/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12" name="Line 17"/>
          <p:cNvSpPr>
            <a:spLocks noChangeShapeType="1"/>
          </p:cNvSpPr>
          <p:nvPr userDrawn="1"/>
        </p:nvSpPr>
        <p:spPr bwMode="auto">
          <a:xfrm>
            <a:off x="4870296" y="1089540"/>
            <a:ext cx="3802127" cy="1864"/>
          </a:xfrm>
          <a:prstGeom prst="line">
            <a:avLst/>
          </a:prstGeom>
          <a:noFill/>
          <a:ln w="34925" cap="rnd">
            <a:gradFill flip="none" rotWithShape="1">
              <a:gsLst>
                <a:gs pos="27000">
                  <a:srgbClr val="F89120">
                    <a:alpha val="76000"/>
                  </a:srgbClr>
                </a:gs>
                <a:gs pos="93913">
                  <a:schemeClr val="bg1">
                    <a:alpha val="0"/>
                  </a:schemeClr>
                </a:gs>
                <a:gs pos="61000">
                  <a:schemeClr val="bg1">
                    <a:alpha val="50000"/>
                  </a:schemeClr>
                </a:gs>
              </a:gsLst>
              <a:lin ang="10800000" scaled="1"/>
              <a:tileRect/>
            </a:gra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5" name="Datumsplatzhalter 14">
            <a:extLst>
              <a:ext uri="{FF2B5EF4-FFF2-40B4-BE49-F238E27FC236}">
                <a16:creationId xmlns:a16="http://schemas.microsoft.com/office/drawing/2014/main" id="{35F1BE38-7E80-41D8-B6D4-38D0D076A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883AC6-3F79-46D3-9BF4-3C3A5F9973A2}" type="datetime1">
              <a:rPr lang="de-DE" smtClean="0"/>
              <a:pPr/>
              <a:t>31.01.2022</a:t>
            </a:fld>
            <a:endParaRPr lang="de-DE" dirty="0"/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514ABF37-1B82-4BD1-ABE0-26145FBE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1992" y="6356351"/>
            <a:ext cx="3640016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4E207B71-D8BE-4BBE-8CAF-C7DB97C7E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5B7A3BD-C1A2-41F7-8285-03E75E91415F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5" name="Grafik 4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D5F7BEF3-7444-4331-BBDB-C328B1DFC3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2331" y="190152"/>
            <a:ext cx="1570092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23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223A-FEEC-47FA-80FE-38035B9E1530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6356351"/>
            <a:ext cx="1661583" cy="276649"/>
          </a:xfrm>
          <a:prstGeom prst="rect">
            <a:avLst/>
          </a:prstGeom>
        </p:spPr>
      </p:pic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0" y="1101474"/>
            <a:ext cx="8675688" cy="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19050">
            <a:solidFill>
              <a:srgbClr val="F891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469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7B1E-D0AF-401F-A2B8-369A00C87106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6356351"/>
            <a:ext cx="1661583" cy="276649"/>
          </a:xfrm>
          <a:prstGeom prst="rect">
            <a:avLst/>
          </a:prstGeom>
        </p:spPr>
      </p:pic>
      <p:sp>
        <p:nvSpPr>
          <p:cNvPr id="11" name="Line 14"/>
          <p:cNvSpPr>
            <a:spLocks noChangeShapeType="1"/>
          </p:cNvSpPr>
          <p:nvPr userDrawn="1"/>
        </p:nvSpPr>
        <p:spPr bwMode="auto">
          <a:xfrm>
            <a:off x="0" y="1101474"/>
            <a:ext cx="8675688" cy="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12" name="Line 17"/>
          <p:cNvSpPr>
            <a:spLocks noChangeShapeType="1"/>
          </p:cNvSpPr>
          <p:nvPr userDrawn="1"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19050">
            <a:solidFill>
              <a:srgbClr val="F891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637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D7BE-80A4-4CAF-9AAA-530228AE0673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0" name="Grafik 9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6356351"/>
            <a:ext cx="1661583" cy="276649"/>
          </a:xfrm>
          <a:prstGeom prst="rect">
            <a:avLst/>
          </a:prstGeom>
        </p:spPr>
      </p:pic>
      <p:sp>
        <p:nvSpPr>
          <p:cNvPr id="13" name="Line 14"/>
          <p:cNvSpPr>
            <a:spLocks noChangeShapeType="1"/>
          </p:cNvSpPr>
          <p:nvPr userDrawn="1"/>
        </p:nvSpPr>
        <p:spPr bwMode="auto">
          <a:xfrm>
            <a:off x="0" y="1101474"/>
            <a:ext cx="8675688" cy="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14" name="Line 17"/>
          <p:cNvSpPr>
            <a:spLocks noChangeShapeType="1"/>
          </p:cNvSpPr>
          <p:nvPr userDrawn="1"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19050">
            <a:solidFill>
              <a:srgbClr val="F891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835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A907-4607-4A82-BB71-B213D9587C98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6" name="Grafik 5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6356351"/>
            <a:ext cx="1661583" cy="276649"/>
          </a:xfrm>
          <a:prstGeom prst="rect">
            <a:avLst/>
          </a:prstGeom>
        </p:spPr>
      </p:pic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0" y="1101474"/>
            <a:ext cx="8675688" cy="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8" name="Line 17"/>
          <p:cNvSpPr>
            <a:spLocks noChangeShapeType="1"/>
          </p:cNvSpPr>
          <p:nvPr userDrawn="1"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19050">
            <a:solidFill>
              <a:srgbClr val="F891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570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5718E-C557-4C6F-9E1D-8C073A0A21B1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5" name="Grafik 4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6356351"/>
            <a:ext cx="1661583" cy="276649"/>
          </a:xfrm>
          <a:prstGeom prst="rect">
            <a:avLst/>
          </a:prstGeom>
        </p:spPr>
      </p:pic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01474"/>
            <a:ext cx="8675688" cy="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7" name="Line 17"/>
          <p:cNvSpPr>
            <a:spLocks noChangeShapeType="1"/>
          </p:cNvSpPr>
          <p:nvPr userDrawn="1"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19050">
            <a:solidFill>
              <a:srgbClr val="F891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856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BEA3-4907-4491-852C-AC4318F5AA2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6356351"/>
            <a:ext cx="1661583" cy="276649"/>
          </a:xfrm>
          <a:prstGeom prst="rect">
            <a:avLst/>
          </a:prstGeom>
        </p:spPr>
      </p:pic>
      <p:sp>
        <p:nvSpPr>
          <p:cNvPr id="9" name="Line 14"/>
          <p:cNvSpPr>
            <a:spLocks noChangeShapeType="1"/>
          </p:cNvSpPr>
          <p:nvPr userDrawn="1"/>
        </p:nvSpPr>
        <p:spPr bwMode="auto">
          <a:xfrm>
            <a:off x="0" y="1101474"/>
            <a:ext cx="8675688" cy="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10" name="Line 17"/>
          <p:cNvSpPr>
            <a:spLocks noChangeShapeType="1"/>
          </p:cNvSpPr>
          <p:nvPr userDrawn="1"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19050">
            <a:solidFill>
              <a:srgbClr val="F891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385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D2BE-2469-494D-B15C-B65B0B9D2283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125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B41B3-0638-44C7-B480-60EF797D7ADF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A3BD-C1A2-41F7-8285-03E75E91415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60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georg.thieme@futour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5170948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Einblick</a:t>
            </a:r>
            <a:br>
              <a:rPr lang="de-DE" sz="4200" dirty="0">
                <a:solidFill>
                  <a:prstClr val="white"/>
                </a:solidFill>
                <a:latin typeface="Calibri"/>
              </a:rPr>
            </a:b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Ergebnisse Auftaktveranstaltung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 dirty="0">
                <a:solidFill>
                  <a:prstClr val="white"/>
                </a:solidFill>
                <a:latin typeface="Calibri"/>
                <a:cs typeface="+mn-cs"/>
              </a:rPr>
              <a:t>Handlungsbedarfe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63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Sicherung der Versorgung mit Waren des täglichen Bedarfs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10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94591"/>
              </p:ext>
            </p:extLst>
          </p:nvPr>
        </p:nvGraphicFramePr>
        <p:xfrm>
          <a:off x="431538" y="2395729"/>
          <a:ext cx="8083810" cy="220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Anpassung und Neuschaffung von Einrichtungen für die multifunktionale, dezentrale bzw. mobile Nahversorgung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Stellflächen für mobile Händler*innen, Verkaufsautomaten, Fahrzeuge)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680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Sicherung der Versorgung mit Waren des täglichen Bedarfs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11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657340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Bauliche Maßnahmen zum Erhalt oder Neueinrichtung von Nahversorgungseinrichtungen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39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Sicherung der Versorgung mit Waren des täglichen Bedarfs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22883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Marketingmaßnahmen zur Bewerbung/Stärkung des Regionalbewusstseins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09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Sicherung der Versorgung mit Waren des täglichen Bedarfs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13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766994"/>
              </p:ext>
            </p:extLst>
          </p:nvPr>
        </p:nvGraphicFramePr>
        <p:xfrm>
          <a:off x="431538" y="2395729"/>
          <a:ext cx="8083810" cy="220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Ausbau der Verarbeitung und/oder Vermarktung regionaler Produkte und Dienstleistungen sowie deren Vertriebsstrukturen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Gutes von hier)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81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der gesundheitlichen Vorsorge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14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326842"/>
              </p:ext>
            </p:extLst>
          </p:nvPr>
        </p:nvGraphicFramePr>
        <p:xfrm>
          <a:off x="431538" y="2395729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Sicherung und Ansiedlung wohnortnaher medizinischer Versorgung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350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der gesundheitlichen Vorsorge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15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82898"/>
              </p:ext>
            </p:extLst>
          </p:nvPr>
        </p:nvGraphicFramePr>
        <p:xfrm>
          <a:off x="431538" y="2395729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Sicherung der pflegerischen Versorgung im Bereich der mobilen und der Tagespflege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938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der gesundheitlichen Vorsorge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16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327251"/>
              </p:ext>
            </p:extLst>
          </p:nvPr>
        </p:nvGraphicFramePr>
        <p:xfrm>
          <a:off x="431538" y="2395729"/>
          <a:ext cx="8083810" cy="132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Ausstattung von medizinischen Einrichtungen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062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17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328312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Verbesserung der Nutzungsfreundlichkeit und/oder Barrierefreiheit der Angebote im öffentlichen Personennahverkehr (ÖPNV)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688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18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42389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Ausbau alternativer, flexibler Bedien- und Mobilitätsformen sowie deren Vernetzung</a:t>
                      </a:r>
                    </a:p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Bike- und Car-Sharing, Shuttledienste)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079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19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723900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Einrichtung und Ausbau von integrierten Standorten zum Umstieg zw. ÖPNV/Alternativen/MIV/Radverkehr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17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4206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Auftaktveranstaltung am 23.11.2021</a:t>
            </a:r>
          </a:p>
          <a:p>
            <a:pPr marL="884238" lvl="1" indent="-342900" defTabSz="1077913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Zwei thematische Arbeitsgruppen:</a:t>
            </a:r>
          </a:p>
          <a:p>
            <a:pPr marL="1341438" lvl="2" indent="-342900" defTabSz="1077913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AG 1: Wirtschaft, Tourismus, Kultur- und Naturlandschaft</a:t>
            </a:r>
          </a:p>
          <a:p>
            <a:pPr marL="1341438" lvl="2" indent="-342900" defTabSz="107791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AG 2: Versorgung, Infrastruktur, Wohnen und Mobilität</a:t>
            </a:r>
          </a:p>
          <a:p>
            <a:pPr marL="884238" lvl="1" indent="-342900" defTabSz="1077913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Teilnehmende wurden zu ihren Meinungen und Ideen befragt: </a:t>
            </a:r>
          </a:p>
          <a:p>
            <a:pPr marL="1341438" lvl="2" indent="-342900" defTabSz="10779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Welche Themen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sind Ihnen für die weitere Entwicklung unserer Region besonders wichtig?</a:t>
            </a:r>
          </a:p>
          <a:p>
            <a:pPr marL="1341438" lvl="2" indent="-342900" defTabSz="1077913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Welche Handlungsbedarfe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stellen sich künftig?</a:t>
            </a:r>
          </a:p>
          <a:p>
            <a:pPr marL="884238" lvl="1" indent="-342900" defTabSz="107791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Dokumentation und Diskussion der Beiträge in den AGs</a:t>
            </a:r>
          </a:p>
          <a:p>
            <a:pPr marL="884238" lvl="1" indent="-342900" defTabSz="1077913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Vorstellung und Diskussion im abschließenden Plenum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00967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>
                <a:solidFill>
                  <a:srgbClr val="78A45A"/>
                </a:solidFill>
              </a:rPr>
              <a:t>Einblick – Ergebnisse Auftaktveranstaltung</a:t>
            </a:r>
          </a:p>
        </p:txBody>
      </p:sp>
    </p:spTree>
    <p:extLst>
      <p:ext uri="{BB962C8B-B14F-4D97-AF65-F5344CB8AC3E}">
        <p14:creationId xmlns:p14="http://schemas.microsoft.com/office/powerpoint/2010/main" val="1227411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20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871009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Unterstützung von Projekten zur Elektromobilität</a:t>
                      </a:r>
                      <a:b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(E-Bike und E-Auto)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393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21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043480"/>
              </p:ext>
            </p:extLst>
          </p:nvPr>
        </p:nvGraphicFramePr>
        <p:xfrm>
          <a:off x="431538" y="2395729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Ausbau/Neubau/Lückenschluss des Fuß- und Radwegenetzes für den Alltagsverkehr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144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161036"/>
              </p:ext>
            </p:extLst>
          </p:nvPr>
        </p:nvGraphicFramePr>
        <p:xfrm>
          <a:off x="431538" y="2395729"/>
          <a:ext cx="8083810" cy="132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Straßenbegleitende technische Ausstattung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417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23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40994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Modernisierung oder Schaffung energieeffizienter Straßen- und </a:t>
                      </a:r>
                      <a:r>
                        <a:rPr lang="de-DE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Gehwegsbeleuchtungen</a:t>
                      </a:r>
                      <a:endParaRPr lang="de-DE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956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24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933945"/>
              </p:ext>
            </p:extLst>
          </p:nvPr>
        </p:nvGraphicFramePr>
        <p:xfrm>
          <a:off x="431538" y="2395729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Ländlicher Wegebau bei multifunktionaler, öffentlicher Nutzung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229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854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25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69478"/>
              </p:ext>
            </p:extLst>
          </p:nvPr>
        </p:nvGraphicFramePr>
        <p:xfrm>
          <a:off x="431538" y="2395729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Bedarfsgerechter Erhalt und Verbesserung von Straßen und Plätzen in Baulast der Gemeinde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195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4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des bürgerschaftlichen Engagements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26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600133"/>
              </p:ext>
            </p:extLst>
          </p:nvPr>
        </p:nvGraphicFramePr>
        <p:xfrm>
          <a:off x="431538" y="2672728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Um- und Wiedernutzung sowie Erweiterung und Modernisierung von Bausubstanz für Gemeinbedarfszwecke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869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4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 und des bürgerschaftlichen Engagements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27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07575"/>
              </p:ext>
            </p:extLst>
          </p:nvPr>
        </p:nvGraphicFramePr>
        <p:xfrm>
          <a:off x="431538" y="2672728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Ausbau, Qualifizierung und Vernetzung von Strukturen der Freiwilligenarbeit/ bürgerschaftlichem Engagement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2842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4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des bürgerschaftlichen Engagements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28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715118"/>
              </p:ext>
            </p:extLst>
          </p:nvPr>
        </p:nvGraphicFramePr>
        <p:xfrm>
          <a:off x="431538" y="2672728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Stärkung der Bürgerbeteiligung sowie der Demokratie und gesellschaftlichen Solidarität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28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4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des bürgerschaftlichen Engagements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29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378965"/>
              </p:ext>
            </p:extLst>
          </p:nvPr>
        </p:nvGraphicFramePr>
        <p:xfrm>
          <a:off x="431538" y="2672728"/>
          <a:ext cx="8083810" cy="275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Unterstützung von Kinder- und Jugendinitiativen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Maßnahmen zur Verbesserung der Heimatbindung und Erhöhung der Bleibebereitschaft (Jugendtreffs, Spiel- und Aufenthaltsräume, Angebote zur Freizeitgestaltung))</a:t>
                      </a:r>
                      <a:endParaRPr lang="de-DE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5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9">
            <a:extLst>
              <a:ext uri="{FF2B5EF4-FFF2-40B4-BE49-F238E27FC236}">
                <a16:creationId xmlns:a16="http://schemas.microsoft.com/office/drawing/2014/main" id="{A6C1EA7E-00F6-44E6-B1A6-2953A821C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1125"/>
              </p:ext>
            </p:extLst>
          </p:nvPr>
        </p:nvGraphicFramePr>
        <p:xfrm>
          <a:off x="0" y="1155906"/>
          <a:ext cx="9144000" cy="570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2289869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68929433"/>
                    </a:ext>
                  </a:extLst>
                </a:gridCol>
              </a:tblGrid>
              <a:tr h="2851047">
                <a:tc>
                  <a:txBody>
                    <a:bodyPr/>
                    <a:lstStyle/>
                    <a:p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WIRTSCHAFTEN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TOURISMUS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040951"/>
                  </a:ext>
                </a:extLst>
              </a:tr>
              <a:tr h="28510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KULTURLANDSCHAFT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NATURSCHUTZ</a:t>
                      </a:r>
                      <a:endParaRPr lang="de-DE" b="1" dirty="0">
                        <a:solidFill>
                          <a:srgbClr val="78A4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765600"/>
                  </a:ext>
                </a:extLst>
              </a:tr>
            </a:tbl>
          </a:graphicData>
        </a:graphic>
      </p:graphicFrame>
      <p:sp>
        <p:nvSpPr>
          <p:cNvPr id="18" name="Rectangle 9">
            <a:extLst>
              <a:ext uri="{FF2B5EF4-FFF2-40B4-BE49-F238E27FC236}">
                <a16:creationId xmlns:a16="http://schemas.microsoft.com/office/drawing/2014/main" id="{41DE0F18-B53B-4CF0-9EE4-269BC1E4D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855" y="5283346"/>
            <a:ext cx="2122636" cy="314182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LEADER kann unterstützen!</a:t>
            </a:r>
          </a:p>
        </p:txBody>
      </p:sp>
      <p:sp>
        <p:nvSpPr>
          <p:cNvPr id="66" name="Rectangle 9">
            <a:extLst>
              <a:ext uri="{FF2B5EF4-FFF2-40B4-BE49-F238E27FC236}">
                <a16:creationId xmlns:a16="http://schemas.microsoft.com/office/drawing/2014/main" id="{2963AC93-EABD-47C5-BB87-2D153B40B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5675" y="3931858"/>
            <a:ext cx="2169972" cy="506927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Zentraler Kümmerer bei Landschafft Zukunft!</a:t>
            </a:r>
          </a:p>
        </p:txBody>
      </p:sp>
      <p:sp>
        <p:nvSpPr>
          <p:cNvPr id="67" name="Rectangle 9">
            <a:extLst>
              <a:ext uri="{FF2B5EF4-FFF2-40B4-BE49-F238E27FC236}">
                <a16:creationId xmlns:a16="http://schemas.microsoft.com/office/drawing/2014/main" id="{59ACA2EA-F2B2-44BA-B2C9-69446822D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209" y="1605706"/>
            <a:ext cx="1679456" cy="500185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Arbeits- und Fachkräftesicherung</a:t>
            </a:r>
          </a:p>
          <a:p>
            <a:pPr algn="ctr"/>
            <a:endPara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9">
            <a:extLst>
              <a:ext uri="{FF2B5EF4-FFF2-40B4-BE49-F238E27FC236}">
                <a16:creationId xmlns:a16="http://schemas.microsoft.com/office/drawing/2014/main" id="{95154F0D-3950-49C0-BA78-BE5AA048F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937" y="4943488"/>
            <a:ext cx="2354125" cy="314182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Fachförderung/Natürliches Erbe</a:t>
            </a: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45A1AE48-CB26-47AC-84C8-4A28B77BD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956" y="3412848"/>
            <a:ext cx="2187739" cy="998141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Förderung von Kultur und regionalen Produkten, Stärkung der regionalen Kreisläufe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Gutes von hier neuauflegen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DDDB140-CA6A-4FA1-8DCA-27E534C1916E}"/>
              </a:ext>
            </a:extLst>
          </p:cNvPr>
          <p:cNvSpPr txBox="1"/>
          <p:nvPr/>
        </p:nvSpPr>
        <p:spPr>
          <a:xfrm>
            <a:off x="490074" y="2065023"/>
            <a:ext cx="2495388" cy="47760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>
            <a:defPPr>
              <a:defRPr lang="de-DE"/>
            </a:defPPr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Rahmenbedingungen verbessern</a:t>
            </a:r>
            <a:br>
              <a:rPr lang="de-DE" dirty="0"/>
            </a:br>
            <a:r>
              <a:rPr lang="de-DE" dirty="0"/>
              <a:t>#Lebensqualität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78D67F10-B5E8-4DE3-8DB7-BFE1BE4F5060}"/>
              </a:ext>
            </a:extLst>
          </p:cNvPr>
          <p:cNvSpPr txBox="1"/>
          <p:nvPr/>
        </p:nvSpPr>
        <p:spPr>
          <a:xfrm>
            <a:off x="6510077" y="1482847"/>
            <a:ext cx="2202384" cy="47760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>
            <a:defPPr>
              <a:defRPr lang="de-DE"/>
            </a:defPPr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Marketing für Wintersaison über Tourismusverband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6593502-C2C4-42A3-B075-16F211E8A45F}"/>
              </a:ext>
            </a:extLst>
          </p:cNvPr>
          <p:cNvSpPr/>
          <p:nvPr/>
        </p:nvSpPr>
        <p:spPr>
          <a:xfrm>
            <a:off x="2281661" y="1795970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404AB262-9E6C-4A82-A9CB-8A4B5C57B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3" y="4614685"/>
            <a:ext cx="2187739" cy="313109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Agrarlandschaft erhalten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B61084A6-2726-474D-BA46-6EEB13DB5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22" y="4973629"/>
            <a:ext cx="2187739" cy="446883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Konflikt der Landnutzung, Private Waldeigentümer</a:t>
            </a:r>
          </a:p>
        </p:txBody>
      </p:sp>
      <p:sp>
        <p:nvSpPr>
          <p:cNvPr id="24" name="Titel 4">
            <a:extLst>
              <a:ext uri="{FF2B5EF4-FFF2-40B4-BE49-F238E27FC236}">
                <a16:creationId xmlns:a16="http://schemas.microsoft.com/office/drawing/2014/main" id="{5A17BC9B-58AE-45E5-ACD5-8F7328C44A65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00967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000" dirty="0">
                <a:solidFill>
                  <a:srgbClr val="78A45A"/>
                </a:solidFill>
              </a:rPr>
              <a:t>Einblick – Ergebnisse Auftaktveranstaltung AG 1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01C38CE9-31C2-43E9-B0B2-1632E3D5C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802" y="2726793"/>
            <a:ext cx="3100391" cy="665050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Verteilungsgerechtigkeit – räumliche Schwerpunkte setzen,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Bedarfspriorisierung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– Steuerung – Kooperation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389A085-F514-44BA-A998-E112D6D5393E}"/>
              </a:ext>
            </a:extLst>
          </p:cNvPr>
          <p:cNvSpPr txBox="1"/>
          <p:nvPr/>
        </p:nvSpPr>
        <p:spPr>
          <a:xfrm>
            <a:off x="3465433" y="2236236"/>
            <a:ext cx="2231602" cy="465030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>
            <a:defPPr>
              <a:defRPr lang="de-DE"/>
            </a:defPPr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Konzentration der Investitionen in starken Kommunen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2B39EC3C-FB64-4240-9C0C-B10A99FDE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154" y="2374976"/>
            <a:ext cx="426757" cy="493819"/>
          </a:xfrm>
          <a:prstGeom prst="rect">
            <a:avLst/>
          </a:prstGeom>
        </p:spPr>
      </p:pic>
      <p:sp>
        <p:nvSpPr>
          <p:cNvPr id="14" name="Rectangle 9">
            <a:extLst>
              <a:ext uri="{FF2B5EF4-FFF2-40B4-BE49-F238E27FC236}">
                <a16:creationId xmlns:a16="http://schemas.microsoft.com/office/drawing/2014/main" id="{FBB1E2D6-E64C-4AEE-9EA0-869A3817B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538" y="1251143"/>
            <a:ext cx="2717171" cy="464143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Fachkräftegewinnung, trotz Saisonabhängigkeit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Wintergeld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62C13A1C-3399-4319-8A70-04792C1FF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0537" y="1985043"/>
            <a:ext cx="1787901" cy="697024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Nachhaltigkeit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Qualitätsorientierung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Leitlinie Tourismusleitbild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D70D130D-F4DB-485B-8E29-2359870A6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5776" y="2707430"/>
            <a:ext cx="2177324" cy="47760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zukunftsfähige Projekte, Steigerung der Wertschöpfung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003D3B4D-4F0E-4BB3-B034-9446F5383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264" y="3415135"/>
            <a:ext cx="2535382" cy="50444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Tourismus und Regionalentwicklung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Bündelung von Funktionen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CD475FF3-CAA7-4451-AE04-BE6E0AAB7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996" y="4388234"/>
            <a:ext cx="1813631" cy="29701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Fördermittelmanagement</a:t>
            </a:r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DFC611AE-A7E8-4265-8277-2D6B86DE8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215" y="3265032"/>
            <a:ext cx="2755885" cy="504450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Klettersteige, Forststeig, Naturerlebnis, Verteilung in der Fläche</a:t>
            </a:r>
          </a:p>
        </p:txBody>
      </p:sp>
      <p:sp>
        <p:nvSpPr>
          <p:cNvPr id="38" name="Rectangle 9">
            <a:extLst>
              <a:ext uri="{FF2B5EF4-FFF2-40B4-BE49-F238E27FC236}">
                <a16:creationId xmlns:a16="http://schemas.microsoft.com/office/drawing/2014/main" id="{AD8EA6BD-AA4E-4448-BC69-9223B2CB1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080" y="5731124"/>
            <a:ext cx="1797205" cy="680296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Klimawandelresilienz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Hochwasser, Dürre,  Waldentwicklung</a:t>
            </a: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2A7B93BF-E1AA-4936-8044-F66481BB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796" y="5215310"/>
            <a:ext cx="1594345" cy="467350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Naturerbe bewahren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Quellen, Gewässer</a:t>
            </a:r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158AF5A3-89DD-46B7-BE71-2B97D18F8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932" y="4692476"/>
            <a:ext cx="426757" cy="493819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AA88C05D-6C32-442C-A0B6-36135EC5F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8620" y="4579264"/>
            <a:ext cx="426757" cy="493819"/>
          </a:xfrm>
          <a:prstGeom prst="rect">
            <a:avLst/>
          </a:prstGeom>
        </p:spPr>
      </p:pic>
      <p:sp>
        <p:nvSpPr>
          <p:cNvPr id="43" name="Rectangle 9">
            <a:extLst>
              <a:ext uri="{FF2B5EF4-FFF2-40B4-BE49-F238E27FC236}">
                <a16:creationId xmlns:a16="http://schemas.microsoft.com/office/drawing/2014/main" id="{B3295348-5BB9-4720-A5B4-BD0216FB8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395" y="4384063"/>
            <a:ext cx="907621" cy="301188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Soziokultur</a:t>
            </a:r>
          </a:p>
        </p:txBody>
      </p:sp>
      <p:sp>
        <p:nvSpPr>
          <p:cNvPr id="44" name="Rectangle 9">
            <a:extLst>
              <a:ext uri="{FF2B5EF4-FFF2-40B4-BE49-F238E27FC236}">
                <a16:creationId xmlns:a16="http://schemas.microsoft.com/office/drawing/2014/main" id="{B5536C76-1DC3-4B7F-B795-A9375F4FF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583" y="5209281"/>
            <a:ext cx="1186850" cy="446882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Gewässer-/ Teichsanierung</a:t>
            </a:r>
          </a:p>
        </p:txBody>
      </p:sp>
      <p:sp>
        <p:nvSpPr>
          <p:cNvPr id="46" name="Rectangle 9">
            <a:extLst>
              <a:ext uri="{FF2B5EF4-FFF2-40B4-BE49-F238E27FC236}">
                <a16:creationId xmlns:a16="http://schemas.microsoft.com/office/drawing/2014/main" id="{4415463A-3170-4FBA-9FBD-F6C4264F2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215" y="3807571"/>
            <a:ext cx="2708189" cy="1206835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Kooperationsvereinbarungen Touristische Infrastruktur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Wanderwegeförderung,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Instandsetzung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Verantwortlichkeiten,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Übernahme der Baulast!?</a:t>
            </a: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9703E615-9626-41ED-84DD-15A396F4E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097" y="3524436"/>
            <a:ext cx="426757" cy="493819"/>
          </a:xfrm>
          <a:prstGeom prst="rect">
            <a:avLst/>
          </a:prstGeom>
        </p:spPr>
      </p:pic>
      <p:sp>
        <p:nvSpPr>
          <p:cNvPr id="48" name="Ellipse 47">
            <a:extLst>
              <a:ext uri="{FF2B5EF4-FFF2-40B4-BE49-F238E27FC236}">
                <a16:creationId xmlns:a16="http://schemas.microsoft.com/office/drawing/2014/main" id="{40F2B584-742B-4DD1-A0BB-9B34DE2BE07A}"/>
              </a:ext>
            </a:extLst>
          </p:cNvPr>
          <p:cNvSpPr/>
          <p:nvPr/>
        </p:nvSpPr>
        <p:spPr>
          <a:xfrm>
            <a:off x="6361970" y="3570595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E94DD299-DD88-4456-BDCE-9647E69B5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724" y="5440437"/>
            <a:ext cx="1874436" cy="31310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Ökolog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Landwirtschaft</a:t>
            </a: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CA7BBE65-370C-4765-919B-6BECC84C6522}"/>
              </a:ext>
            </a:extLst>
          </p:cNvPr>
          <p:cNvSpPr/>
          <p:nvPr/>
        </p:nvSpPr>
        <p:spPr>
          <a:xfrm>
            <a:off x="98220" y="5378821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1" name="Rectangle 9">
            <a:extLst>
              <a:ext uri="{FF2B5EF4-FFF2-40B4-BE49-F238E27FC236}">
                <a16:creationId xmlns:a16="http://schemas.microsoft.com/office/drawing/2014/main" id="{0E40EF8F-AF2E-4EEC-9F9A-AB8550B8B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892" y="6212719"/>
            <a:ext cx="1594345" cy="306708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Insektenwiesen</a:t>
            </a:r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4468EFAA-4529-43AB-8114-BF8186609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582" y="5690384"/>
            <a:ext cx="1186851" cy="31310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Wassermühlen</a:t>
            </a:r>
          </a:p>
        </p:txBody>
      </p:sp>
    </p:spTree>
    <p:extLst>
      <p:ext uri="{BB962C8B-B14F-4D97-AF65-F5344CB8AC3E}">
        <p14:creationId xmlns:p14="http://schemas.microsoft.com/office/powerpoint/2010/main" val="1507594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4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des bürgerschaftlichen Engagements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30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129548"/>
              </p:ext>
            </p:extLst>
          </p:nvPr>
        </p:nvGraphicFramePr>
        <p:xfrm>
          <a:off x="431538" y="2672728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Bauliche Maßnahmen an Vereinsgebäuden und deren Ausstattung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1667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4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des bürgerschaftlichen Engagements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31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852746"/>
              </p:ext>
            </p:extLst>
          </p:nvPr>
        </p:nvGraphicFramePr>
        <p:xfrm>
          <a:off x="431538" y="2672728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Maßnahmen zur Verbesserung der Willkommenskultur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4574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4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des bürgerschaftlichen Engagements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613647"/>
              </p:ext>
            </p:extLst>
          </p:nvPr>
        </p:nvGraphicFramePr>
        <p:xfrm>
          <a:off x="431538" y="2672728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232133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Integration und Inklusion von Randgruppen, Minderheiten und Menschen mit besonderen Bedarfen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012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5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 des kulturellen Erbes, des traditionellen Handwerks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der kulturellen Vitalität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33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238714"/>
              </p:ext>
            </p:extLst>
          </p:nvPr>
        </p:nvGraphicFramePr>
        <p:xfrm>
          <a:off x="431538" y="2672728"/>
          <a:ext cx="8083810" cy="3030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232133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Maßnahmen zur Erhaltung und Etablierung des regionalen Kulturgutes, von immateriellen Kulturgütern sowie des traditionellen Handwerks</a:t>
                      </a:r>
                    </a:p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altersgruppengerechte Qualifizierung von Kulturangeboten, Unterstützung regionaler Festkultur, Digitale Maßnahmen zur Sicherung des Kulturerbes)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85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5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 des kulturellen Erbes, des traditionellen Handwerks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 der kulturellen Vitalität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34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648268"/>
              </p:ext>
            </p:extLst>
          </p:nvPr>
        </p:nvGraphicFramePr>
        <p:xfrm>
          <a:off x="431538" y="2672728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232133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Außensanierung  von Objekten mit multifunktionaler Nutzung oder von Kirchen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46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6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Generationengerechte Gestaltung der Gemeinde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einschließlich Ver- und Entsorgung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35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89138"/>
              </p:ext>
            </p:extLst>
          </p:nvPr>
        </p:nvGraphicFramePr>
        <p:xfrm>
          <a:off x="431538" y="2672728"/>
          <a:ext cx="8083810" cy="220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Nachhaltige Sanierung, Erschließung und Ausbau von Dorfgemeinschaftshäusern bzw. integrierten Standorten</a:t>
                      </a:r>
                    </a:p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unter Planung/Umsetzung innovativer multifunktionaler Nutzungskonzepte)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915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6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Generationengerechte Gestaltung der Gemeinde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einschließlich Ver- und Entsorgung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36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60747"/>
              </p:ext>
            </p:extLst>
          </p:nvPr>
        </p:nvGraphicFramePr>
        <p:xfrm>
          <a:off x="431538" y="2672728"/>
          <a:ext cx="8083810" cy="193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Generationengerechter Neu- und Ausbau öffentlich nutzbarer Freiflächen mit Erhöhung der Aufenthaltsqualität und/oder der biologischen Vielfalt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5469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6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Generationengerechte Gestaltung der Gemeinde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einschließlich Ver- und Entsorgung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37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50298"/>
              </p:ext>
            </p:extLst>
          </p:nvPr>
        </p:nvGraphicFramePr>
        <p:xfrm>
          <a:off x="431538" y="2672728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Zeitgemäße zielgruppengerechte Anpassungs- Neugestaltungsmaßnahmen digitaler Informations- und Kommunikationsangebote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5078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6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Generationengerechte Gestaltung der Gemeinde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einschließlich Ver- und Entsorgung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38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312693"/>
              </p:ext>
            </p:extLst>
          </p:nvPr>
        </p:nvGraphicFramePr>
        <p:xfrm>
          <a:off x="431538" y="2672728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Dorfentwicklungskonzeptionen, </a:t>
                      </a:r>
                      <a:r>
                        <a:rPr lang="de-DE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demografiegerechte</a:t>
                      </a: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Dorfumbauplanungen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740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6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Generationengerechte Gestaltung der Gemeinde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einschließlich Ver- und Entsorgung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39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275753"/>
              </p:ext>
            </p:extLst>
          </p:nvPr>
        </p:nvGraphicFramePr>
        <p:xfrm>
          <a:off x="431538" y="2672728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Verbesserung der Barrierefreiheit öffentlicher Räume und Einrichtungen der Daseinsvorsorge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79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9">
            <a:extLst>
              <a:ext uri="{FF2B5EF4-FFF2-40B4-BE49-F238E27FC236}">
                <a16:creationId xmlns:a16="http://schemas.microsoft.com/office/drawing/2014/main" id="{A6C1EA7E-00F6-44E6-B1A6-2953A821C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936049"/>
              </p:ext>
            </p:extLst>
          </p:nvPr>
        </p:nvGraphicFramePr>
        <p:xfrm>
          <a:off x="0" y="1155906"/>
          <a:ext cx="9144000" cy="570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2289869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68929433"/>
                    </a:ext>
                  </a:extLst>
                </a:gridCol>
              </a:tblGrid>
              <a:tr h="2851047">
                <a:tc>
                  <a:txBody>
                    <a:bodyPr/>
                    <a:lstStyle/>
                    <a:p>
                      <a:r>
                        <a:rPr lang="de-DE" b="1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Versorgung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INFRASTRUKTUR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040951"/>
                  </a:ext>
                </a:extLst>
              </a:tr>
              <a:tr h="28510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MOBILITÄT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WOHNEN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765600"/>
                  </a:ext>
                </a:extLst>
              </a:tr>
            </a:tbl>
          </a:graphicData>
        </a:graphic>
      </p:graphicFrame>
      <p:sp>
        <p:nvSpPr>
          <p:cNvPr id="67" name="Rectangle 9">
            <a:extLst>
              <a:ext uri="{FF2B5EF4-FFF2-40B4-BE49-F238E27FC236}">
                <a16:creationId xmlns:a16="http://schemas.microsoft.com/office/drawing/2014/main" id="{59ACA2EA-F2B2-44BA-B2C9-69446822D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967" y="2385028"/>
            <a:ext cx="2987576" cy="279865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junge Menschen mitbestimmen lassen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41DE0F18-B53B-4CF0-9EE4-269BC1E4D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563" y="3647080"/>
            <a:ext cx="2499288" cy="476293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Erhalten &amp; Fördern, auch finanziell;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Entlastung Ehrenamt</a:t>
            </a:r>
          </a:p>
        </p:txBody>
      </p:sp>
      <p:sp>
        <p:nvSpPr>
          <p:cNvPr id="43" name="Rectangle 9">
            <a:extLst>
              <a:ext uri="{FF2B5EF4-FFF2-40B4-BE49-F238E27FC236}">
                <a16:creationId xmlns:a16="http://schemas.microsoft.com/office/drawing/2014/main" id="{4B33B9AE-9434-455E-8C25-E4B53670E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11" y="6015858"/>
            <a:ext cx="1980933" cy="46789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Projektmanagementstellen als Lösung? </a:t>
            </a:r>
          </a:p>
        </p:txBody>
      </p:sp>
      <p:sp>
        <p:nvSpPr>
          <p:cNvPr id="59" name="Rectangle 9">
            <a:extLst>
              <a:ext uri="{FF2B5EF4-FFF2-40B4-BE49-F238E27FC236}">
                <a16:creationId xmlns:a16="http://schemas.microsoft.com/office/drawing/2014/main" id="{68FFF503-AE80-451E-84E8-2C27D214D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21" y="1905209"/>
            <a:ext cx="1845206" cy="483148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Demokratiebildung/ Soziales Miteinander</a:t>
            </a:r>
          </a:p>
        </p:txBody>
      </p:sp>
      <p:sp>
        <p:nvSpPr>
          <p:cNvPr id="62" name="Rectangle 9">
            <a:extLst>
              <a:ext uri="{FF2B5EF4-FFF2-40B4-BE49-F238E27FC236}">
                <a16:creationId xmlns:a16="http://schemas.microsoft.com/office/drawing/2014/main" id="{032B62E0-4897-449F-9A49-D07500737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967" y="2696666"/>
            <a:ext cx="2987576" cy="483148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Spielplätze mit ‚Handwerkerecken‘, Mitmachangebote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Fertigkeiten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F853A94A-73CB-474F-B16A-BCCF54C51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400" y="3354897"/>
            <a:ext cx="2364394" cy="317558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Vereine – Nachwuchsproblematik </a:t>
            </a:r>
          </a:p>
        </p:txBody>
      </p:sp>
      <p:sp>
        <p:nvSpPr>
          <p:cNvPr id="72" name="Rectangle 9">
            <a:extLst>
              <a:ext uri="{FF2B5EF4-FFF2-40B4-BE49-F238E27FC236}">
                <a16:creationId xmlns:a16="http://schemas.microsoft.com/office/drawing/2014/main" id="{F819BEBA-95FB-4E3A-A1A1-166C63781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647" y="2526139"/>
            <a:ext cx="1594345" cy="493126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Nahversorgung in kleinen Orten 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E2A85255-1A2E-4F06-9D27-E28CF3646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37" y="4562766"/>
            <a:ext cx="1364534" cy="43866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Umsetzung der Konzepte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FBB1E2D6-E64C-4AEE-9EA0-869A3817B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982" y="3857387"/>
            <a:ext cx="1344521" cy="275455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ÖPNV stärken</a:t>
            </a:r>
          </a:p>
        </p:txBody>
      </p:sp>
      <p:sp>
        <p:nvSpPr>
          <p:cNvPr id="38" name="Rectangle 9">
            <a:extLst>
              <a:ext uri="{FF2B5EF4-FFF2-40B4-BE49-F238E27FC236}">
                <a16:creationId xmlns:a16="http://schemas.microsoft.com/office/drawing/2014/main" id="{6166E9E5-9FC9-4B86-9AB3-A7E1551DC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054" y="4847834"/>
            <a:ext cx="1756571" cy="324634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Ausbau</a:t>
            </a:r>
          </a:p>
        </p:txBody>
      </p:sp>
      <p:sp>
        <p:nvSpPr>
          <p:cNvPr id="58" name="Titel 4">
            <a:extLst>
              <a:ext uri="{FF2B5EF4-FFF2-40B4-BE49-F238E27FC236}">
                <a16:creationId xmlns:a16="http://schemas.microsoft.com/office/drawing/2014/main" id="{69ABF109-3F61-4F05-B422-8F736936EA13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00967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000" dirty="0">
                <a:solidFill>
                  <a:srgbClr val="78A45A"/>
                </a:solidFill>
              </a:rPr>
              <a:t>Einblick – Ergebnisse Auftaktveranstaltung AG 2 I</a:t>
            </a:r>
          </a:p>
        </p:txBody>
      </p:sp>
      <p:sp>
        <p:nvSpPr>
          <p:cNvPr id="60" name="Rectangle 9">
            <a:extLst>
              <a:ext uri="{FF2B5EF4-FFF2-40B4-BE49-F238E27FC236}">
                <a16:creationId xmlns:a16="http://schemas.microsoft.com/office/drawing/2014/main" id="{B89B1C4E-73A4-4089-9A9D-6CF300AA1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4745" y="5334115"/>
            <a:ext cx="1841265" cy="664089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Soziales Wohnen</a:t>
            </a:r>
            <a:b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Miteinander statt Nebeneinander</a:t>
            </a:r>
            <a:endPara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9">
            <a:extLst>
              <a:ext uri="{FF2B5EF4-FFF2-40B4-BE49-F238E27FC236}">
                <a16:creationId xmlns:a16="http://schemas.microsoft.com/office/drawing/2014/main" id="{DF54860E-C9E6-4047-A485-1E0BABFFE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121" y="4152184"/>
            <a:ext cx="1594345" cy="664090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Radwege und Verbindungswege zwischen Ortsteilen</a:t>
            </a: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D23681B3-DE53-4DAD-AEAC-BBD83D67D9C5}"/>
              </a:ext>
            </a:extLst>
          </p:cNvPr>
          <p:cNvSpPr/>
          <p:nvPr/>
        </p:nvSpPr>
        <p:spPr>
          <a:xfrm>
            <a:off x="2885803" y="3662716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68" name="Rectangle 9">
            <a:extLst>
              <a:ext uri="{FF2B5EF4-FFF2-40B4-BE49-F238E27FC236}">
                <a16:creationId xmlns:a16="http://schemas.microsoft.com/office/drawing/2014/main" id="{BB840AC8-4253-4E68-A353-342F6A805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1625" y="4826574"/>
            <a:ext cx="1146002" cy="294976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Barrierefreiheit</a:t>
            </a:r>
          </a:p>
        </p:txBody>
      </p:sp>
      <p:sp>
        <p:nvSpPr>
          <p:cNvPr id="71" name="Rectangle 9">
            <a:extLst>
              <a:ext uri="{FF2B5EF4-FFF2-40B4-BE49-F238E27FC236}">
                <a16:creationId xmlns:a16="http://schemas.microsoft.com/office/drawing/2014/main" id="{1FA440F4-AB90-40C4-8B69-E286B8C22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01" y="4156053"/>
            <a:ext cx="1594345" cy="63642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Förderung auf Kommunaler Ebene? Private?</a:t>
            </a:r>
          </a:p>
        </p:txBody>
      </p:sp>
      <p:sp>
        <p:nvSpPr>
          <p:cNvPr id="57" name="Rectangle 9">
            <a:extLst>
              <a:ext uri="{FF2B5EF4-FFF2-40B4-BE49-F238E27FC236}">
                <a16:creationId xmlns:a16="http://schemas.microsoft.com/office/drawing/2014/main" id="{940C4F02-DD45-4CB2-A142-9E026C284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7726" y="4822260"/>
            <a:ext cx="2074214" cy="479175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Neue Wohnformen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Nachhaltiger Gebäudebau</a:t>
            </a:r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14AFA096-05C3-4D50-9F67-B26604F80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4066" y="5112141"/>
            <a:ext cx="1068459" cy="323273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Vierseithöfe</a:t>
            </a:r>
          </a:p>
        </p:txBody>
      </p:sp>
      <p:sp>
        <p:nvSpPr>
          <p:cNvPr id="74" name="Rectangle 9">
            <a:extLst>
              <a:ext uri="{FF2B5EF4-FFF2-40B4-BE49-F238E27FC236}">
                <a16:creationId xmlns:a16="http://schemas.microsoft.com/office/drawing/2014/main" id="{EB1D3CDB-D6CD-490B-B8D9-1CB14688F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021" y="4285295"/>
            <a:ext cx="1734773" cy="63642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Zulassung von Ersatzneubauten / in gleicher Art und Weise</a:t>
            </a:r>
          </a:p>
        </p:txBody>
      </p:sp>
      <p:sp>
        <p:nvSpPr>
          <p:cNvPr id="42" name="Rectangle 9">
            <a:extLst>
              <a:ext uri="{FF2B5EF4-FFF2-40B4-BE49-F238E27FC236}">
                <a16:creationId xmlns:a16="http://schemas.microsoft.com/office/drawing/2014/main" id="{2359D302-2160-49B5-AD95-78F9F1984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37" y="5117355"/>
            <a:ext cx="1528978" cy="850225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Klare Verantwortlichkeiten für einzelne Projekte/ Konzepte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2C002E3-C41E-4488-A172-204D50430222}"/>
              </a:ext>
            </a:extLst>
          </p:cNvPr>
          <p:cNvSpPr/>
          <p:nvPr/>
        </p:nvSpPr>
        <p:spPr>
          <a:xfrm>
            <a:off x="977432" y="4871999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id="{182B78DD-3019-4162-B5AD-46C28ABE5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334" y="5901256"/>
            <a:ext cx="1125717" cy="49381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Finanzierung/Betreibung?</a:t>
            </a:r>
          </a:p>
        </p:txBody>
      </p:sp>
      <p:pic>
        <p:nvPicPr>
          <p:cNvPr id="53" name="Grafik 52">
            <a:extLst>
              <a:ext uri="{FF2B5EF4-FFF2-40B4-BE49-F238E27FC236}">
                <a16:creationId xmlns:a16="http://schemas.microsoft.com/office/drawing/2014/main" id="{A1E31C7E-55E5-44D8-AFB6-5AED4243D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682" y="5689957"/>
            <a:ext cx="426757" cy="493819"/>
          </a:xfrm>
          <a:prstGeom prst="rect">
            <a:avLst/>
          </a:prstGeom>
        </p:spPr>
      </p:pic>
      <p:sp>
        <p:nvSpPr>
          <p:cNvPr id="35" name="Rectangle 9">
            <a:extLst>
              <a:ext uri="{FF2B5EF4-FFF2-40B4-BE49-F238E27FC236}">
                <a16:creationId xmlns:a16="http://schemas.microsoft.com/office/drawing/2014/main" id="{EEFBD37F-E795-4B78-A7BB-0D431FA15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673" y="2987858"/>
            <a:ext cx="1580444" cy="328806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Traditionen bewahren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8279AD0-8B95-43F8-9A94-7E107512D9F4}"/>
              </a:ext>
            </a:extLst>
          </p:cNvPr>
          <p:cNvSpPr txBox="1"/>
          <p:nvPr/>
        </p:nvSpPr>
        <p:spPr>
          <a:xfrm>
            <a:off x="3645017" y="3663069"/>
            <a:ext cx="1887114" cy="664090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>
            <a:defPPr>
              <a:defRPr lang="de-DE"/>
            </a:defPPr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#Lebensqualität</a:t>
            </a:r>
          </a:p>
          <a:p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Rahmenbedingungen verbessern</a:t>
            </a:r>
            <a:br>
              <a:rPr lang="de-DE" dirty="0"/>
            </a:br>
            <a:endParaRPr lang="de-DE" dirty="0"/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85626463-3716-4617-9FD0-4EEB16545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339" y="1179391"/>
            <a:ext cx="4710545" cy="679983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Kommunale Einrichtungen wie Freibäder, Friedhöfe, Löschteiche, Zisternen, Vereinshäuser von kl. (Sport)Vereinen/Straßen/Wege/Plätze bisher kaum förderfähig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74870FCF-8520-45CF-8F4B-1E946C96A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73" y="2265846"/>
            <a:ext cx="1533132" cy="294976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Fach-/Arbeitskräfte</a:t>
            </a:r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A6CA029A-7D61-4F25-8B42-0A04D6E07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7255" y="5131983"/>
            <a:ext cx="1493182" cy="654711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Innovationen, Flexible Lösungen, bedarfsorientiert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E3137CD2-4A51-4D88-872F-77132F5D5DCB}"/>
              </a:ext>
            </a:extLst>
          </p:cNvPr>
          <p:cNvSpPr/>
          <p:nvPr/>
        </p:nvSpPr>
        <p:spPr>
          <a:xfrm>
            <a:off x="2816271" y="4777151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18833D9-A4DD-4930-8B02-7BC9BE28B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293" y="2885973"/>
            <a:ext cx="1594345" cy="31755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„Tante-Emma-Läden“</a:t>
            </a: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6094A6C2-3165-427F-A7D1-7F24D21A5F61}"/>
              </a:ext>
            </a:extLst>
          </p:cNvPr>
          <p:cNvSpPr/>
          <p:nvPr/>
        </p:nvSpPr>
        <p:spPr>
          <a:xfrm>
            <a:off x="2608455" y="2595303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65" name="Rectangle 9">
            <a:extLst>
              <a:ext uri="{FF2B5EF4-FFF2-40B4-BE49-F238E27FC236}">
                <a16:creationId xmlns:a16="http://schemas.microsoft.com/office/drawing/2014/main" id="{9D6E3740-B15A-48B6-AA43-159CB9EB2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25" y="3145381"/>
            <a:ext cx="1594345" cy="488112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Orte der Begegnung bewahren/schaffen</a:t>
            </a:r>
          </a:p>
          <a:p>
            <a:pPr algn="ctr"/>
            <a:endPara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9">
            <a:extLst>
              <a:ext uri="{FF2B5EF4-FFF2-40B4-BE49-F238E27FC236}">
                <a16:creationId xmlns:a16="http://schemas.microsoft.com/office/drawing/2014/main" id="{B086018C-A01F-4547-A1A7-709F116A8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467" y="4292083"/>
            <a:ext cx="1733216" cy="483148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Bereichsübergreifendes Miteinander</a:t>
            </a: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E3D8D3A7-7015-4FA5-BE6D-79B2FE505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3" y="3686030"/>
            <a:ext cx="1645157" cy="850226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Vernetzung abgelegener Gemeinden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Gohrisch: #abgehängt</a:t>
            </a:r>
          </a:p>
        </p:txBody>
      </p:sp>
      <p:sp>
        <p:nvSpPr>
          <p:cNvPr id="44" name="Rectangle 9">
            <a:extLst>
              <a:ext uri="{FF2B5EF4-FFF2-40B4-BE49-F238E27FC236}">
                <a16:creationId xmlns:a16="http://schemas.microsoft.com/office/drawing/2014/main" id="{013F324C-E28F-4B45-8B6C-83D0B986B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668" y="6422312"/>
            <a:ext cx="1938214" cy="319768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Abbauen von Barrieren</a:t>
            </a: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E8087830-7E2A-4891-9B90-E36F3E1BB614}"/>
              </a:ext>
            </a:extLst>
          </p:cNvPr>
          <p:cNvSpPr/>
          <p:nvPr/>
        </p:nvSpPr>
        <p:spPr>
          <a:xfrm>
            <a:off x="7639916" y="2213068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6" name="Rectangle 9">
            <a:extLst>
              <a:ext uri="{FF2B5EF4-FFF2-40B4-BE49-F238E27FC236}">
                <a16:creationId xmlns:a16="http://schemas.microsoft.com/office/drawing/2014/main" id="{836F94B0-E2BE-45CB-B89E-917B18508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756" y="5757168"/>
            <a:ext cx="1257900" cy="313675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Zwangsumstiege</a:t>
            </a:r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3B292B0F-EAAA-4690-8673-8942964C7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202" y="1813137"/>
            <a:ext cx="1810256" cy="279865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Brandvorsorge</a:t>
            </a: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4B6ADDFE-6D20-4181-980E-A982CD2F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967" y="5277993"/>
            <a:ext cx="1068459" cy="479175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Wohnen auf Probe</a:t>
            </a:r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DF7C1EEA-EB98-42B0-A23E-B45A68786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26" y="1857714"/>
            <a:ext cx="1810256" cy="279865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KiTa-Konzeptvielfalt</a:t>
            </a:r>
          </a:p>
        </p:txBody>
      </p:sp>
    </p:spTree>
    <p:extLst>
      <p:ext uri="{BB962C8B-B14F-4D97-AF65-F5344CB8AC3E}">
        <p14:creationId xmlns:p14="http://schemas.microsoft.com/office/powerpoint/2010/main" val="46847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1310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6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Generationengerechte Gestaltung der Gemeinde</a:t>
            </a:r>
            <a:b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einschließlich Ver- und Entsorgung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40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E87397D5-C67E-408A-9A66-CCEA7B66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38877"/>
              </p:ext>
            </p:extLst>
          </p:nvPr>
        </p:nvGraphicFramePr>
        <p:xfrm>
          <a:off x="431538" y="2672728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Bereitstellung und Wiederherstellung von Löschwasserkapazitäten</a:t>
                      </a:r>
                      <a:b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(Zisternen, Löschteiche)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5631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4866147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Fördergegenstände 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400" b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120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8620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Verbesserung der regionalen Wertschöpfung, Beschäftigung und der Einkommenssituation sowie der gewerblichen Grundversorgung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</p:spTree>
    <p:extLst>
      <p:ext uri="{BB962C8B-B14F-4D97-AF65-F5344CB8AC3E}">
        <p14:creationId xmlns:p14="http://schemas.microsoft.com/office/powerpoint/2010/main" val="23667286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43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442954"/>
              </p:ext>
            </p:extLst>
          </p:nvPr>
        </p:nvGraphicFramePr>
        <p:xfrm>
          <a:off x="431538" y="2788144"/>
          <a:ext cx="8083810" cy="2481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Baumaßnahmen zur Schaffung von Gewerbeflächen in Gebäuden und auf Freiflächen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Um- und Wiedernutzungen ländlicher Bausubstanz und unter- sowie ungenutzter Flächen für gewerbliche Zwecke</a:t>
                      </a:r>
                      <a:endParaRPr lang="de-DE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0251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44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849135"/>
              </p:ext>
            </p:extLst>
          </p:nvPr>
        </p:nvGraphicFramePr>
        <p:xfrm>
          <a:off x="431538" y="2788144"/>
          <a:ext cx="8083810" cy="193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Ausstattungen mit und Ertüchtigung von Maschinen, Geräten, Werkzeugen und Anlagen zur kooperativen Nutzung </a:t>
                      </a:r>
                    </a:p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Maschinenring)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902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45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136908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Maßnahmen zur nachhaltigen Verbesserung der infrastrukturellen Anbindung von KMU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135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46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291778"/>
              </p:ext>
            </p:extLst>
          </p:nvPr>
        </p:nvGraphicFramePr>
        <p:xfrm>
          <a:off x="431538" y="2788144"/>
          <a:ext cx="8083810" cy="275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Ausbau, Anbindung und Neuknüpfung von regionalen Wertschöpfungsketten bzw. regionalen gewerblichen Netzwerken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Maßnahmen zur Stärkung des Regionalbewusstseins (produzentenseitig), Aufbau von Vermarktungsstrukturen, gläserne Produktion)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4193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47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751540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Entwicklung und Umsetzung kooperativer erneuerbarer Energiesysteme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889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48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231727"/>
              </p:ext>
            </p:extLst>
          </p:nvPr>
        </p:nvGraphicFramePr>
        <p:xfrm>
          <a:off x="431538" y="2788144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Maßnahmen zur Stärkung der Fach- und Arbeitskräftesicherung 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Verbesserung der Willkommenskultur)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8337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49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191820"/>
              </p:ext>
            </p:extLst>
          </p:nvPr>
        </p:nvGraphicFramePr>
        <p:xfrm>
          <a:off x="431538" y="2788144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Innovationsmaßnahmen/Förderung von Forschung und Entwicklung</a:t>
                      </a:r>
                    </a:p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Prototypenentwicklung)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57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9">
            <a:extLst>
              <a:ext uri="{FF2B5EF4-FFF2-40B4-BE49-F238E27FC236}">
                <a16:creationId xmlns:a16="http://schemas.microsoft.com/office/drawing/2014/main" id="{A6C1EA7E-00F6-44E6-B1A6-2953A821C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498693"/>
              </p:ext>
            </p:extLst>
          </p:nvPr>
        </p:nvGraphicFramePr>
        <p:xfrm>
          <a:off x="0" y="1155906"/>
          <a:ext cx="9144000" cy="570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2289869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68929433"/>
                    </a:ext>
                  </a:extLst>
                </a:gridCol>
              </a:tblGrid>
              <a:tr h="28510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Versorgung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INFRASTRUKTUR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040951"/>
                  </a:ext>
                </a:extLst>
              </a:tr>
              <a:tr h="28510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MOBILITÄT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cap="all" baseline="0" dirty="0">
                          <a:solidFill>
                            <a:srgbClr val="78A45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WOHNEN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765600"/>
                  </a:ext>
                </a:extLst>
              </a:tr>
            </a:tbl>
          </a:graphicData>
        </a:graphic>
      </p:graphicFrame>
      <p:sp>
        <p:nvSpPr>
          <p:cNvPr id="15" name="Rectangle 9">
            <a:extLst>
              <a:ext uri="{FF2B5EF4-FFF2-40B4-BE49-F238E27FC236}">
                <a16:creationId xmlns:a16="http://schemas.microsoft.com/office/drawing/2014/main" id="{418833D9-A4DD-4930-8B02-7BC9BE28B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8" y="3445074"/>
            <a:ext cx="1718766" cy="432420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Silbernes Erzgebirge als wichtiger Partner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41DE0F18-B53B-4CF0-9EE4-269BC1E4D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623" y="1412186"/>
            <a:ext cx="1535028" cy="876222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z.B. Empfänger von Leistungen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- Aktivierung, Eingliederung</a:t>
            </a: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2CC744C1-831B-4D38-9B1E-4BAC96ECE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0439" y="3003463"/>
            <a:ext cx="1316624" cy="476427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Steigender Anteil an Senior*innen</a:t>
            </a:r>
          </a:p>
        </p:txBody>
      </p:sp>
      <p:sp>
        <p:nvSpPr>
          <p:cNvPr id="42" name="Rectangle 9">
            <a:extLst>
              <a:ext uri="{FF2B5EF4-FFF2-40B4-BE49-F238E27FC236}">
                <a16:creationId xmlns:a16="http://schemas.microsoft.com/office/drawing/2014/main" id="{F6689D3E-1248-454D-9B91-72902BE23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99" y="1525681"/>
            <a:ext cx="1594345" cy="849008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Soziale Einbindung von Allen wichtig &amp; möglich! Nicht nur Senior*innen</a:t>
            </a:r>
          </a:p>
        </p:txBody>
      </p:sp>
      <p:sp>
        <p:nvSpPr>
          <p:cNvPr id="56" name="Rectangle 9">
            <a:extLst>
              <a:ext uri="{FF2B5EF4-FFF2-40B4-BE49-F238E27FC236}">
                <a16:creationId xmlns:a16="http://schemas.microsoft.com/office/drawing/2014/main" id="{DA004C46-6B18-4296-8AE8-B28AA72AC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676" y="2244770"/>
            <a:ext cx="2656713" cy="49381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Schwierigkeiten durch Fachförderung, Finanzierbarkeit etc.</a:t>
            </a:r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DED02566-1E4F-4531-9ECF-1D4E0B2D0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9" y="3909596"/>
            <a:ext cx="1656556" cy="811796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Kapazitäten bündeln, gemeinsame Zielsetzung im Netzwerk</a:t>
            </a:r>
          </a:p>
        </p:txBody>
      </p:sp>
      <p:sp>
        <p:nvSpPr>
          <p:cNvPr id="60" name="Rectangle 9">
            <a:extLst>
              <a:ext uri="{FF2B5EF4-FFF2-40B4-BE49-F238E27FC236}">
                <a16:creationId xmlns:a16="http://schemas.microsoft.com/office/drawing/2014/main" id="{ECE04659-59CE-4DD5-8060-72C480609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8755" y="5118841"/>
            <a:ext cx="1594345" cy="509574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Verwaltungsebenen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‚aktivieren‘</a:t>
            </a:r>
          </a:p>
        </p:txBody>
      </p:sp>
      <p:sp>
        <p:nvSpPr>
          <p:cNvPr id="67" name="Rectangle 9">
            <a:extLst>
              <a:ext uri="{FF2B5EF4-FFF2-40B4-BE49-F238E27FC236}">
                <a16:creationId xmlns:a16="http://schemas.microsoft.com/office/drawing/2014/main" id="{59ACA2EA-F2B2-44BA-B2C9-69446822D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423" y="3832584"/>
            <a:ext cx="1501838" cy="507950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Besucherdruck </a:t>
            </a:r>
            <a:b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Besucherlenkung“</a:t>
            </a:r>
          </a:p>
        </p:txBody>
      </p:sp>
      <p:sp>
        <p:nvSpPr>
          <p:cNvPr id="61" name="Rectangle 9">
            <a:extLst>
              <a:ext uri="{FF2B5EF4-FFF2-40B4-BE49-F238E27FC236}">
                <a16:creationId xmlns:a16="http://schemas.microsoft.com/office/drawing/2014/main" id="{1FFA2B7E-0467-4731-9DB8-07E37E3CE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616" y="1841061"/>
            <a:ext cx="1594345" cy="493819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Digitalisierung als Stellschraube </a:t>
            </a:r>
          </a:p>
        </p:txBody>
      </p:sp>
      <p:sp>
        <p:nvSpPr>
          <p:cNvPr id="66" name="Rectangle 9">
            <a:extLst>
              <a:ext uri="{FF2B5EF4-FFF2-40B4-BE49-F238E27FC236}">
                <a16:creationId xmlns:a16="http://schemas.microsoft.com/office/drawing/2014/main" id="{2963AC93-EABD-47C5-BB87-2D153B40B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531" y="3756376"/>
            <a:ext cx="1258352" cy="493819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 Projekte wollen wir?</a:t>
            </a:r>
          </a:p>
        </p:txBody>
      </p:sp>
      <p:sp>
        <p:nvSpPr>
          <p:cNvPr id="75" name="Rectangle 9">
            <a:extLst>
              <a:ext uri="{FF2B5EF4-FFF2-40B4-BE49-F238E27FC236}">
                <a16:creationId xmlns:a16="http://schemas.microsoft.com/office/drawing/2014/main" id="{D8AE56DA-7AAD-4C81-B5DF-B5DA978A0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261" y="2768357"/>
            <a:ext cx="1099488" cy="330616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Ärztemangel</a:t>
            </a:r>
          </a:p>
        </p:txBody>
      </p:sp>
      <p:sp>
        <p:nvSpPr>
          <p:cNvPr id="72" name="Rectangle 9">
            <a:extLst>
              <a:ext uri="{FF2B5EF4-FFF2-40B4-BE49-F238E27FC236}">
                <a16:creationId xmlns:a16="http://schemas.microsoft.com/office/drawing/2014/main" id="{974F6304-984D-4AFA-A04C-A0AE759EF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0998" y="4215307"/>
            <a:ext cx="1218346" cy="519872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Private Akteure profitieren? 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F240C202-C3BA-405E-B4E7-FB27656F9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4" y="4744259"/>
            <a:ext cx="1594345" cy="509574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Tourismusverband als wichtiger Partner</a:t>
            </a:r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E98E7F2A-B041-4113-A898-11CC23C08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561" y="1932448"/>
            <a:ext cx="426757" cy="493819"/>
          </a:xfrm>
          <a:prstGeom prst="rect">
            <a:avLst/>
          </a:prstGeom>
        </p:spPr>
      </p:pic>
      <p:sp>
        <p:nvSpPr>
          <p:cNvPr id="73" name="Rectangle 9">
            <a:extLst>
              <a:ext uri="{FF2B5EF4-FFF2-40B4-BE49-F238E27FC236}">
                <a16:creationId xmlns:a16="http://schemas.microsoft.com/office/drawing/2014/main" id="{25E61E9B-AC3E-43DC-9681-8DB63F415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722" y="3719212"/>
            <a:ext cx="1796451" cy="457048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Nur mit Gemeinwohl-Mehrwert?</a:t>
            </a:r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5D639692-3882-4EE6-94FB-3F7AE7682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504" y="3889591"/>
            <a:ext cx="426757" cy="493819"/>
          </a:xfrm>
          <a:prstGeom prst="rect">
            <a:avLst/>
          </a:prstGeom>
        </p:spPr>
      </p:pic>
      <p:sp>
        <p:nvSpPr>
          <p:cNvPr id="62" name="Rectangle 9">
            <a:extLst>
              <a:ext uri="{FF2B5EF4-FFF2-40B4-BE49-F238E27FC236}">
                <a16:creationId xmlns:a16="http://schemas.microsoft.com/office/drawing/2014/main" id="{D99A388B-53F1-48A0-BB6B-EE4F00D93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5403" y="1667490"/>
            <a:ext cx="1810256" cy="485061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Gebäude multifunktional nutzen – Coworking </a:t>
            </a: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A4554173-D64F-4105-8FA6-E3BA214C0CF8}"/>
              </a:ext>
            </a:extLst>
          </p:cNvPr>
          <p:cNvSpPr/>
          <p:nvPr/>
        </p:nvSpPr>
        <p:spPr>
          <a:xfrm>
            <a:off x="5506606" y="1540018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63" name="Rectangle 9">
            <a:extLst>
              <a:ext uri="{FF2B5EF4-FFF2-40B4-BE49-F238E27FC236}">
                <a16:creationId xmlns:a16="http://schemas.microsoft.com/office/drawing/2014/main" id="{1EC48B75-E57D-41FB-B2D8-9A00DBA18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967" y="1752074"/>
            <a:ext cx="1663565" cy="45374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Neue Betriebe und Vertriebsmöglichkeiten </a:t>
            </a:r>
          </a:p>
        </p:txBody>
      </p:sp>
      <p:sp>
        <p:nvSpPr>
          <p:cNvPr id="38" name="Rectangle 9">
            <a:extLst>
              <a:ext uri="{FF2B5EF4-FFF2-40B4-BE49-F238E27FC236}">
                <a16:creationId xmlns:a16="http://schemas.microsoft.com/office/drawing/2014/main" id="{3C282EE7-15D4-4C97-88D3-175F1E275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274" y="2324519"/>
            <a:ext cx="1833297" cy="992384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Anleitung &amp; Betreuung bei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gemeins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&amp;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ehrenamtli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Aktivitäten – Gefühl des Gebrauchtwerdens</a:t>
            </a:r>
          </a:p>
          <a:p>
            <a:pPr algn="ctr"/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FB6A2D3D-8D77-4BC1-88AF-EB511A09E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47" y="3565021"/>
            <a:ext cx="1734773" cy="672928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Abnahme der 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Angebote und deren Erreichbarkeit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4327B560-3D4A-4202-910A-A3030C5BA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073" y="2305314"/>
            <a:ext cx="1594345" cy="64091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Innovative Ideen zur Teilnahme am Sozialleben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8E804737-6DAA-41E1-929E-72B591044955}"/>
              </a:ext>
            </a:extLst>
          </p:cNvPr>
          <p:cNvSpPr/>
          <p:nvPr/>
        </p:nvSpPr>
        <p:spPr>
          <a:xfrm>
            <a:off x="5160742" y="2703289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76" name="Rectangle 9">
            <a:extLst>
              <a:ext uri="{FF2B5EF4-FFF2-40B4-BE49-F238E27FC236}">
                <a16:creationId xmlns:a16="http://schemas.microsoft.com/office/drawing/2014/main" id="{20E6DCED-6381-4572-88D1-6F1650B1C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100" y="3020078"/>
            <a:ext cx="1856414" cy="77239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Gemeindeschwester/ „Dorfseele“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mobile medizinische Beratung</a:t>
            </a:r>
          </a:p>
        </p:txBody>
      </p:sp>
      <p:sp>
        <p:nvSpPr>
          <p:cNvPr id="59" name="Rectangle 9">
            <a:extLst>
              <a:ext uri="{FF2B5EF4-FFF2-40B4-BE49-F238E27FC236}">
                <a16:creationId xmlns:a16="http://schemas.microsoft.com/office/drawing/2014/main" id="{BF04F975-94E3-44B5-9BAA-59A756E78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431" y="4285230"/>
            <a:ext cx="1594345" cy="811797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Aufgabenspektrum zu groß, um auf kommunaler Ebene zu bewältigen!! </a:t>
            </a: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BD43DC05-9ABF-45D3-9E2B-3526BA849ADC}"/>
              </a:ext>
            </a:extLst>
          </p:cNvPr>
          <p:cNvSpPr/>
          <p:nvPr/>
        </p:nvSpPr>
        <p:spPr>
          <a:xfrm>
            <a:off x="1685286" y="4850460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69" name="Grafik 68">
            <a:extLst>
              <a:ext uri="{FF2B5EF4-FFF2-40B4-BE49-F238E27FC236}">
                <a16:creationId xmlns:a16="http://schemas.microsoft.com/office/drawing/2014/main" id="{E6574A60-0D5E-4465-9F69-5021812C3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781" y="4356641"/>
            <a:ext cx="426757" cy="493819"/>
          </a:xfrm>
          <a:prstGeom prst="rect">
            <a:avLst/>
          </a:prstGeom>
        </p:spPr>
      </p:pic>
      <p:sp>
        <p:nvSpPr>
          <p:cNvPr id="34" name="Rectangle 9">
            <a:extLst>
              <a:ext uri="{FF2B5EF4-FFF2-40B4-BE49-F238E27FC236}">
                <a16:creationId xmlns:a16="http://schemas.microsoft.com/office/drawing/2014/main" id="{0179322B-1AA0-46BA-873C-D8D9D0741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4" y="5285936"/>
            <a:ext cx="1464069" cy="312409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Gästekarte mobil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1DC6959A-08AD-4029-A418-4041CEF731EF}"/>
              </a:ext>
            </a:extLst>
          </p:cNvPr>
          <p:cNvSpPr/>
          <p:nvPr/>
        </p:nvSpPr>
        <p:spPr>
          <a:xfrm>
            <a:off x="8182212" y="1540018"/>
            <a:ext cx="341745" cy="32327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FFFD18EF-0008-4A37-8650-A0371638A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857" y="3243265"/>
            <a:ext cx="2215100" cy="446503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Förderung nur für Eigentümer möglich</a:t>
            </a:r>
          </a:p>
        </p:txBody>
      </p:sp>
      <p:sp>
        <p:nvSpPr>
          <p:cNvPr id="44" name="Rectangle 9">
            <a:extLst>
              <a:ext uri="{FF2B5EF4-FFF2-40B4-BE49-F238E27FC236}">
                <a16:creationId xmlns:a16="http://schemas.microsoft.com/office/drawing/2014/main" id="{07FBF386-4067-416E-B216-B5F7C28F7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471" y="4916471"/>
            <a:ext cx="4050066" cy="509574"/>
          </a:xfrm>
          <a:prstGeom prst="rect">
            <a:avLst/>
          </a:prstGeom>
          <a:solidFill>
            <a:srgbClr val="0068B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Ortsentwicklungskonzepte – Gestaltung/Baukultur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Umsetzung der Projekte</a:t>
            </a:r>
          </a:p>
        </p:txBody>
      </p:sp>
      <p:sp>
        <p:nvSpPr>
          <p:cNvPr id="45" name="Rectangle 9">
            <a:extLst>
              <a:ext uri="{FF2B5EF4-FFF2-40B4-BE49-F238E27FC236}">
                <a16:creationId xmlns:a16="http://schemas.microsoft.com/office/drawing/2014/main" id="{B4FFA832-2832-4F3E-8E99-A7EF2E32A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734" y="2114288"/>
            <a:ext cx="1439130" cy="485061"/>
          </a:xfrm>
          <a:prstGeom prst="rect">
            <a:avLst/>
          </a:prstGeom>
          <a:solidFill>
            <a:srgbClr val="CADFE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tIns="54000" rIns="54000" bIns="54000" anchor="t" anchorCtr="0"/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Wohnen &amp; Arbeiten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auf dem Land</a:t>
            </a:r>
          </a:p>
        </p:txBody>
      </p:sp>
      <p:sp>
        <p:nvSpPr>
          <p:cNvPr id="47" name="Titel 4">
            <a:extLst>
              <a:ext uri="{FF2B5EF4-FFF2-40B4-BE49-F238E27FC236}">
                <a16:creationId xmlns:a16="http://schemas.microsoft.com/office/drawing/2014/main" id="{71C5C7F0-E0F0-49B9-ADB2-386EC918045E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00967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2000" dirty="0">
                <a:solidFill>
                  <a:srgbClr val="78A45A"/>
                </a:solidFill>
              </a:rPr>
              <a:t>Einblick – Ergebnisse Auftaktveranstaltung AG 2 II</a:t>
            </a:r>
          </a:p>
        </p:txBody>
      </p:sp>
    </p:spTree>
    <p:extLst>
      <p:ext uri="{BB962C8B-B14F-4D97-AF65-F5344CB8AC3E}">
        <p14:creationId xmlns:p14="http://schemas.microsoft.com/office/powerpoint/2010/main" val="12553528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Wirtschaft und Arbeit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Ausbau und Diversifizierung von Unternehmen (einschließlich Infrastrukturmaßnahmen) sowie Ausbau von Wertschöpfungsketten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50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2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20654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Auf- und Ausbau von Netzwerken zwischen Wirtschaft und Wissenschaft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1481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4866147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Fördergegenstände 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400" b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2668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20159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Stärkung der touristischen Entwicklung, des Naherholungs-Freizeitangebotes und der regionalen Identität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Weiterentwicklung des Beherbergungsangebotes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42533262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53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159418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Errichtung öffentlich zugänglicher touristischer Infrastruktur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5927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54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07665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Schaffung von Rast- und Parkplätzen am touristischen Wegenetz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10" name="Titel 4">
            <a:extLst>
              <a:ext uri="{FF2B5EF4-FFF2-40B4-BE49-F238E27FC236}">
                <a16:creationId xmlns:a16="http://schemas.microsoft.com/office/drawing/2014/main" id="{5BAC00F4-8B73-4478-9363-0C177A39A3EA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37814066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55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755286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Maßnahmen zur Saisonverlängerung und für Schlechtwetterangebote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10" name="Titel 4">
            <a:extLst>
              <a:ext uri="{FF2B5EF4-FFF2-40B4-BE49-F238E27FC236}">
                <a16:creationId xmlns:a16="http://schemas.microsoft.com/office/drawing/2014/main" id="{7959AF46-15F3-4A05-9245-CFFBD6C2F50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17428505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56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412135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Informations- und Leitsysteme für die Besucher*</a:t>
                      </a:r>
                      <a:r>
                        <a:rPr lang="de-DE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innenlenkung</a:t>
                      </a:r>
                      <a:endParaRPr lang="de-DE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9" name="Titel 4">
            <a:extLst>
              <a:ext uri="{FF2B5EF4-FFF2-40B4-BE49-F238E27FC236}">
                <a16:creationId xmlns:a16="http://schemas.microsoft.com/office/drawing/2014/main" id="{9A819188-0F61-4DA1-A893-0DBE31803A5C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30943537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Beteiligung Fördergegenstände | Die neue LES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57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52714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Projektmanagement und -entwicklung für die Erarbeitung touristischer Angebote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9" name="Titel 4">
            <a:extLst>
              <a:ext uri="{FF2B5EF4-FFF2-40B4-BE49-F238E27FC236}">
                <a16:creationId xmlns:a16="http://schemas.microsoft.com/office/drawing/2014/main" id="{B088E7C6-B0E7-4547-9CCA-50CDFBE213A6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4738924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58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929071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Verbesserung der Qualität des touristischen Wegenetzes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9" name="Titel 4">
            <a:extLst>
              <a:ext uri="{FF2B5EF4-FFF2-40B4-BE49-F238E27FC236}">
                <a16:creationId xmlns:a16="http://schemas.microsoft.com/office/drawing/2014/main" id="{30D67691-9605-4F91-87AD-AAB412DAEA9C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13852796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landtouristischer Angebote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59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236474"/>
              </p:ext>
            </p:extLst>
          </p:nvPr>
        </p:nvGraphicFramePr>
        <p:xfrm>
          <a:off x="431538" y="2788144"/>
          <a:ext cx="8083810" cy="1109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Projektmanagement für Wegewarte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9" name="Titel 4">
            <a:extLst>
              <a:ext uri="{FF2B5EF4-FFF2-40B4-BE49-F238E27FC236}">
                <a16:creationId xmlns:a16="http://schemas.microsoft.com/office/drawing/2014/main" id="{1ED9C9FB-377A-48E1-8918-5C748443C544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3774841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BAB16E-374A-41B4-BA55-2441FBB3A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B17C-C599-415B-B4AA-0CFEA7C7AEC1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B5186CD-C7C1-4A31-B7C3-B2619BF6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Weiterentwicklungswerkstatt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0700F1-63E6-42D5-9429-39296A097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</a:t>
            </a:fld>
            <a:endParaRPr lang="de-DE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2B48FF1-6F77-4311-B1B7-E6568DE12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06" y="1430806"/>
            <a:ext cx="8641788" cy="4478149"/>
          </a:xfrm>
          <a:prstGeom prst="rect">
            <a:avLst/>
          </a:prstGeom>
          <a:solidFill>
            <a:srgbClr val="78A45A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Nachhaltige Mobilitäts-, Tourismus- und Wirtschaftsregion</a:t>
            </a:r>
            <a:br>
              <a:rPr lang="de-DE" altLang="de-DE" sz="20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de-DE" altLang="de-DE" sz="2000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der „Green Deal“ als Hand-in-Hand-Strategie der Sächsischen Schweiz</a:t>
            </a:r>
          </a:p>
          <a:p>
            <a:pPr marL="285750" lvl="0" indent="-28575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Kooperationen und Kommunikationsstrukturen nachhaltig weiterentwickeln</a:t>
            </a:r>
            <a:br>
              <a:rPr lang="de-DE" altLang="de-DE" sz="20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de-DE" altLang="de-DE" sz="2000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dem demografischen sowie soziokulturellen Wandel und dem damit verbunden Mangel an Akteur*innen begegnen</a:t>
            </a:r>
          </a:p>
          <a:p>
            <a:pPr marL="285750" lvl="0" indent="-28575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Lebensqualität für alle</a:t>
            </a:r>
            <a:br>
              <a:rPr lang="de-DE" altLang="de-DE" sz="20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de-DE" altLang="de-DE" sz="2000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die Region „Sächsische Schweiz“ als </a:t>
            </a:r>
            <a:r>
              <a:rPr lang="de-DE" altLang="de-DE" sz="2000" dirty="0" err="1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attrakti-ven</a:t>
            </a:r>
            <a:r>
              <a:rPr lang="de-DE" altLang="de-DE" sz="2000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Kulturlandschaftsraum gemeinsam bewahren und </a:t>
            </a:r>
            <a:r>
              <a:rPr lang="de-DE" altLang="de-DE" sz="2000" dirty="0" err="1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weiterentwi-ckeln</a:t>
            </a:r>
            <a:r>
              <a:rPr lang="de-DE" altLang="de-DE" sz="2000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Suburbanisierung nachhaltig gestalten</a:t>
            </a:r>
          </a:p>
          <a:p>
            <a:pPr marL="285750" lvl="0" indent="-28575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Zu Klimawandel-Resilienz beitragen &amp; Biodiversität sichern</a:t>
            </a: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984C5829-6DA0-4DE2-8983-2815A089BC54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00967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>
                <a:solidFill>
                  <a:srgbClr val="78A45A"/>
                </a:solidFill>
              </a:rPr>
              <a:t>Einblick – Handlungsbedarfe</a:t>
            </a:r>
          </a:p>
        </p:txBody>
      </p:sp>
    </p:spTree>
    <p:extLst>
      <p:ext uri="{BB962C8B-B14F-4D97-AF65-F5344CB8AC3E}">
        <p14:creationId xmlns:p14="http://schemas.microsoft.com/office/powerpoint/2010/main" val="40515142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Weiterentwicklung des Beherbergungsangebotes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60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655876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Errichtung und Modernisierung von Camping- und Caravan-Stellplätzen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10" name="Titel 4">
            <a:extLst>
              <a:ext uri="{FF2B5EF4-FFF2-40B4-BE49-F238E27FC236}">
                <a16:creationId xmlns:a16="http://schemas.microsoft.com/office/drawing/2014/main" id="{32FD2882-2837-4FBB-8170-D81901D1EEE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7377732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Weiterentwicklung des Beherbergungsangebotes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61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500649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Projektmanagement zur Qualifizierung der Beherbergungsangebote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10" name="Titel 4">
            <a:extLst>
              <a:ext uri="{FF2B5EF4-FFF2-40B4-BE49-F238E27FC236}">
                <a16:creationId xmlns:a16="http://schemas.microsoft.com/office/drawing/2014/main" id="{5E641DE6-3524-4340-B664-CE469CE79DC6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28907082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Tourismus und Naherholung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Weiterentwicklung des Beherbergungsangebotes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62</a:t>
            </a:fld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238262"/>
              </p:ext>
            </p:extLst>
          </p:nvPr>
        </p:nvGraphicFramePr>
        <p:xfrm>
          <a:off x="431538" y="2788144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Um- und Wiedernutzung ländlicher Bausubstanz für Beherbergungszwecke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  <p:sp>
        <p:nvSpPr>
          <p:cNvPr id="9" name="Titel 4">
            <a:extLst>
              <a:ext uri="{FF2B5EF4-FFF2-40B4-BE49-F238E27FC236}">
                <a16:creationId xmlns:a16="http://schemas.microsoft.com/office/drawing/2014/main" id="{953B0129-79EB-4213-B3C6-EF4D78F5165D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3</a:t>
            </a:r>
          </a:p>
        </p:txBody>
      </p:sp>
    </p:spTree>
    <p:extLst>
      <p:ext uri="{BB962C8B-B14F-4D97-AF65-F5344CB8AC3E}">
        <p14:creationId xmlns:p14="http://schemas.microsoft.com/office/powerpoint/2010/main" val="2811241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4866147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Fördergegenstände 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  <a:endParaRPr lang="de-DE" sz="2400" b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9763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2846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Sicherung und Weiterentwicklung der Bildungs- und Informationsangebote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 und Weiterentwicklung von frühkindlicher und schulischer Bildung und Betreuung (KITA, Schulen, schulische Sportstätten, Außenanlagen, Horteinrichtungen)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und Durchführung von außerschulischen Informations- und Bildungsangeboten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64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4</a:t>
            </a:r>
          </a:p>
        </p:txBody>
      </p:sp>
    </p:spTree>
    <p:extLst>
      <p:ext uri="{BB962C8B-B14F-4D97-AF65-F5344CB8AC3E}">
        <p14:creationId xmlns:p14="http://schemas.microsoft.com/office/powerpoint/2010/main" val="9769264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523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 und Weiterentwicklung von frühkindlicher und schulischer Bildung und Betreuung (KITA, Schulen, schulische Sportstätten, Außenanlagen, Horteinrichtungen)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65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4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810133"/>
              </p:ext>
            </p:extLst>
          </p:nvPr>
        </p:nvGraphicFramePr>
        <p:xfrm>
          <a:off x="431538" y="3065143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Bauliche Sanierung und nachhaltige Modernisierung von KITA und Freiflächen in Betreuungseinrichtungen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5508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523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 und Weiterentwicklung von frühkindlicher und schulischer Bildung und Betreuung (KITA, Schulen, schulische Sportstätten, Außenanlagen, Horteinrichtungen)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66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4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048468"/>
              </p:ext>
            </p:extLst>
          </p:nvPr>
        </p:nvGraphicFramePr>
        <p:xfrm>
          <a:off x="431538" y="3065143"/>
          <a:ext cx="8083810" cy="275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Erhalt und Weiterentwicklung von Sportstätten für den Schul- und Vereinssport sowie über die schulische/Vereinsnutzung hinaus</a:t>
                      </a:r>
                    </a:p>
                    <a:p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(unter Einbindung innovativer multifunktionaler Nutzungskonzepte/</a:t>
                      </a:r>
                      <a:b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-management)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7111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523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 und Weiterentwicklung von frühkindlicher und schulischer Bildung und Betreuung (KITA, Schulen, schulische Sportstätten, Außenanlagen, Horteinrichtungen)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67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4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36928"/>
              </p:ext>
            </p:extLst>
          </p:nvPr>
        </p:nvGraphicFramePr>
        <p:xfrm>
          <a:off x="431538" y="3065143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Neubau von KITA </a:t>
                      </a:r>
                    </a:p>
                    <a:p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Studie / Konzept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50818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und Durchführung von außerschulischen Informations- und Bildungsangeboten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68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4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/>
        </p:nvGraphicFramePr>
        <p:xfrm>
          <a:off x="431538" y="3065143"/>
          <a:ext cx="8083810" cy="2481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Entwicklung und Durchführung von außerschulischen Informations-, Beratungs- und Bildungsangeboten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unter Einbindung und Aufbau </a:t>
                      </a:r>
                      <a:r>
                        <a:rPr lang="de-DE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ehrentamlicher</a:t>
                      </a: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gernationsübergreifender</a:t>
                      </a: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Strukturen – „lebenslanges Lernen“)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740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Bilden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und Durchführung von außerschulischen Informations- und Bildungsangeboten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69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4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C9755F9E-C714-4CCB-A938-F1E56805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753044"/>
              </p:ext>
            </p:extLst>
          </p:nvPr>
        </p:nvGraphicFramePr>
        <p:xfrm>
          <a:off x="431538" y="3065143"/>
          <a:ext cx="8083810" cy="2481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Befähigungsangebote: </a:t>
                      </a: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Bildungs-, Beteiligungs- und Befragungs- sowie Informationsangebote zu Digitalisierung, Umwelt (Klimawandel, Biodiversität u.a.), Nachhaltigkeit (Regionalität, regionale Produkte), Barrierefreiheit und Energie</a:t>
                      </a:r>
                      <a:endParaRPr lang="de-DE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7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4866147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Fördergegenstände </a:t>
            </a:r>
            <a:r>
              <a:rPr lang="de-DE" sz="2400" b="0" dirty="0">
                <a:solidFill>
                  <a:prstClr val="white"/>
                </a:solidFill>
                <a:latin typeface="Calibri"/>
                <a:cs typeface="+mn-cs"/>
              </a:rPr>
              <a:t>nach Handlungsfeldern</a:t>
            </a:r>
            <a:br>
              <a:rPr lang="de-DE" sz="2400" b="0" dirty="0">
                <a:solidFill>
                  <a:prstClr val="white"/>
                </a:solidFill>
                <a:latin typeface="Calibri"/>
                <a:cs typeface="+mn-cs"/>
              </a:rPr>
            </a:br>
            <a:r>
              <a:rPr lang="de-DE" sz="2400" b="0" dirty="0">
                <a:solidFill>
                  <a:prstClr val="white"/>
                </a:solidFill>
                <a:latin typeface="Calibri"/>
                <a:cs typeface="+mn-cs"/>
              </a:rPr>
              <a:t>(Vorschlag)</a:t>
            </a:r>
          </a:p>
        </p:txBody>
      </p:sp>
    </p:spTree>
    <p:extLst>
      <p:ext uri="{BB962C8B-B14F-4D97-AF65-F5344CB8AC3E}">
        <p14:creationId xmlns:p14="http://schemas.microsoft.com/office/powerpoint/2010/main" val="167520591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4866147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Fördergegenstände 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Wohnen</a:t>
            </a:r>
            <a:endParaRPr lang="de-DE" sz="2400" b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85901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772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Wohnen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Entwicklung bedarfsgerechter Wohnangebote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bedarfsgerechter Wohnangebote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71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5</a:t>
            </a:r>
          </a:p>
        </p:txBody>
      </p:sp>
    </p:spTree>
    <p:extLst>
      <p:ext uri="{BB962C8B-B14F-4D97-AF65-F5344CB8AC3E}">
        <p14:creationId xmlns:p14="http://schemas.microsoft.com/office/powerpoint/2010/main" val="5012300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Wohnen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bedarfsgerechter Wohnangebote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5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10608"/>
              </p:ext>
            </p:extLst>
          </p:nvPr>
        </p:nvGraphicFramePr>
        <p:xfrm>
          <a:off x="431538" y="2511145"/>
          <a:ext cx="8083810" cy="275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Nachhaltige Um- oder Wiedernutzung leerstehender Bausubstanz für Wohnzwecke und Schaffung von zusätzlichem Wohnraum in genutzter Bausubstanz</a:t>
                      </a:r>
                      <a:b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(unter Beachtung baukultureller Aspekte sowie entsprechend spezieller Wohnanforderungen und Zielgruppen)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96465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Wohnen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bedarfsgerechter Wohnangebote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73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5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520642"/>
              </p:ext>
            </p:extLst>
          </p:nvPr>
        </p:nvGraphicFramePr>
        <p:xfrm>
          <a:off x="431538" y="2511145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Entwicklung von altersgerechten/barrierearmen und/oder behindertengerechten Wohnformen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65560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Wohnen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bedarfsgerechter Wohnangebote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74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5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/>
        </p:nvGraphicFramePr>
        <p:xfrm>
          <a:off x="431538" y="2511145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Entwicklung von altersgerechten/barrierearmen und/oder behindertengerechten Wohnformen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89168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Wohnen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bedarfsgerechter Wohnangebote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75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5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691256"/>
              </p:ext>
            </p:extLst>
          </p:nvPr>
        </p:nvGraphicFramePr>
        <p:xfrm>
          <a:off x="431538" y="2511145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Objektbezogene Machbarkeitsstudien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zur Entwicklung multifunktionaler Nutzungskonzepte)</a:t>
                      </a: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27607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969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Wohnen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bedarfsgerechter Wohnangebote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76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5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12051"/>
              </p:ext>
            </p:extLst>
          </p:nvPr>
        </p:nvGraphicFramePr>
        <p:xfrm>
          <a:off x="431538" y="2511145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Regionalmarketing und Direktansprache von potentiell Zuziehenden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(u.a. Erarbeitung von Standortprofilen)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4736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4866147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Fördergegenstände 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Natur und Umwelt</a:t>
            </a:r>
            <a:endParaRPr lang="de-DE" sz="2400" b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47316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38318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Natur und Umwelt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Pflege und Entwicklung der Natur- und Kulturlandschaft einschließlich Schutz der Ressourcen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Gewässergestaltung und Sanierung sowie Renaturierung einschließlich Schutzmaßnahmen vor wildabfließendem Oberflächenwasser und Erosionsschutz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Rückbau baulicher Anlagen sowie Flächenentsieglung und Renaturierung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Erhalt, Pflege und Entwicklung typischer oder wertvoller Strukturelemente der Natur- und Kulturlandschaft sowie Siedlungsbereiche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78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6</a:t>
            </a:r>
          </a:p>
        </p:txBody>
      </p:sp>
    </p:spTree>
    <p:extLst>
      <p:ext uri="{BB962C8B-B14F-4D97-AF65-F5344CB8AC3E}">
        <p14:creationId xmlns:p14="http://schemas.microsoft.com/office/powerpoint/2010/main" val="103879613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523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Natur und Umwelt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Gewässergestaltung und Sanierung sowie Renaturierung einschließlich Schutzmaßnahmen vor wildabfließendem Oberflächenwasser und Erosionsschutz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79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6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894865"/>
              </p:ext>
            </p:extLst>
          </p:nvPr>
        </p:nvGraphicFramePr>
        <p:xfrm>
          <a:off x="431538" y="3065143"/>
          <a:ext cx="8083810" cy="165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Vorhaben zur öffentlichen und individuellen Hochwasservorsorge/ Hochwasserschutz sowie Erosionsschutz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83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2" y="3902443"/>
            <a:ext cx="4866147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Fördergegenstände 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endParaRPr lang="de-DE" sz="2400" b="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8397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2464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Natur und Umwelt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2"/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Rückbau baulicher Anlagen sowie Flächenentsieglung und Renaturierung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80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6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16384"/>
              </p:ext>
            </p:extLst>
          </p:nvPr>
        </p:nvGraphicFramePr>
        <p:xfrm>
          <a:off x="431538" y="3065143"/>
          <a:ext cx="8083810" cy="193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Abbruch, Teilabbruch baulicher Anlagen, Flächenentsiegelung und Renaturierung öffentlicher, nicht bedarfsgerechter Infrastruktur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137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523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Natur und Umwelt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Pflege und Entwicklung typischer oder wertvoller Strukturelemente der Natur- und Kulturlandschaft sowie Siedlungsbereiche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81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6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278713"/>
              </p:ext>
            </p:extLst>
          </p:nvPr>
        </p:nvGraphicFramePr>
        <p:xfrm>
          <a:off x="431538" y="3065143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Pflege und Wiederherstellung wertvoller und prägender Elemente der Kulturlandschaft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90030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1523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Natur und Umwelt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7038" indent="-342900" defTabSz="10779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 startAt="3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Erhalt, Pflege und Entwicklung typischer oder wertvoller Strukturelemente der Natur- und Kulturlandschaft sowie Siedlungsbereiche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82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6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ACFCB90-2196-4940-B62C-8780773C0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59068"/>
              </p:ext>
            </p:extLst>
          </p:nvPr>
        </p:nvGraphicFramePr>
        <p:xfrm>
          <a:off x="431538" y="3065143"/>
          <a:ext cx="8083810" cy="138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676">
                  <a:extLst>
                    <a:ext uri="{9D8B030D-6E8A-4147-A177-3AD203B41FA5}">
                      <a16:colId xmlns:a16="http://schemas.microsoft.com/office/drawing/2014/main" val="3569247687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943402911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2948786116"/>
                    </a:ext>
                  </a:extLst>
                </a:gridCol>
                <a:gridCol w="663076">
                  <a:extLst>
                    <a:ext uri="{9D8B030D-6E8A-4147-A177-3AD203B41FA5}">
                      <a16:colId xmlns:a16="http://schemas.microsoft.com/office/drawing/2014/main" val="3304927561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1614875793"/>
                    </a:ext>
                  </a:extLst>
                </a:gridCol>
                <a:gridCol w="767953">
                  <a:extLst>
                    <a:ext uri="{9D8B030D-6E8A-4147-A177-3AD203B41FA5}">
                      <a16:colId xmlns:a16="http://schemas.microsoft.com/office/drawing/2014/main" val="3053604428"/>
                    </a:ext>
                  </a:extLst>
                </a:gridCol>
              </a:tblGrid>
              <a:tr h="286830">
                <a:tc rowSpan="2"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Fördergegenstand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Mittelverwendung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90726"/>
                  </a:ext>
                </a:extLst>
              </a:tr>
              <a:tr h="28683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Nicht-Investiv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8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47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Maßnahmen zum Schutz und zur Vernetzung vorhandener Biotope und Arten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6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50100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uppieren 2">
            <a:extLst>
              <a:ext uri="{FF2B5EF4-FFF2-40B4-BE49-F238E27FC236}">
                <a16:creationId xmlns:a16="http://schemas.microsoft.com/office/drawing/2014/main" id="{1BA4A8ED-EACD-4CC8-B135-52EB8719F4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63338" cy="8499475"/>
            <a:chOff x="0" y="0"/>
            <a:chExt cx="11463343" cy="8499043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D4C540F-BAE1-4519-940D-864378C9D383}"/>
                </a:ext>
              </a:extLst>
            </p:cNvPr>
            <p:cNvSpPr/>
            <p:nvPr/>
          </p:nvSpPr>
          <p:spPr>
            <a:xfrm>
              <a:off x="0" y="0"/>
              <a:ext cx="9144004" cy="6857651"/>
            </a:xfrm>
            <a:prstGeom prst="rect">
              <a:avLst/>
            </a:prstGeom>
            <a:solidFill>
              <a:srgbClr val="78A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A199D641-9D84-4C35-85D0-AFBAF5131395}"/>
                </a:ext>
              </a:extLst>
            </p:cNvPr>
            <p:cNvSpPr/>
            <p:nvPr/>
          </p:nvSpPr>
          <p:spPr>
            <a:xfrm rot="18884445">
              <a:off x="3594291" y="629992"/>
              <a:ext cx="7392611" cy="8345492"/>
            </a:xfrm>
            <a:prstGeom prst="blockArc">
              <a:avLst>
                <a:gd name="adj1" fmla="val 11294445"/>
                <a:gd name="adj2" fmla="val 20835735"/>
                <a:gd name="adj3" fmla="val 2263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9F90E78-C990-42D0-A05C-C74E876CB9B5}"/>
              </a:ext>
            </a:extLst>
          </p:cNvPr>
          <p:cNvSpPr txBox="1">
            <a:spLocks/>
          </p:cNvSpPr>
          <p:nvPr/>
        </p:nvSpPr>
        <p:spPr>
          <a:xfrm>
            <a:off x="4277853" y="3902443"/>
            <a:ext cx="4683268" cy="177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2065338" algn="l"/>
              </a:tabLst>
              <a:defRPr/>
            </a:pPr>
            <a:r>
              <a:rPr lang="de-DE" sz="4200" dirty="0">
                <a:solidFill>
                  <a:prstClr val="white"/>
                </a:solidFill>
                <a:latin typeface="Calibri"/>
              </a:rPr>
              <a:t>Weiteres Vorgehen</a:t>
            </a:r>
            <a:br>
              <a:rPr lang="de-DE" sz="4200" dirty="0">
                <a:solidFill>
                  <a:prstClr val="white"/>
                </a:solidFill>
                <a:latin typeface="Calibri"/>
              </a:rPr>
            </a:br>
            <a:r>
              <a:rPr lang="de-DE" sz="4200" dirty="0">
                <a:solidFill>
                  <a:prstClr val="white"/>
                </a:solidFill>
                <a:latin typeface="Calibri"/>
              </a:rPr>
              <a:t>Termine</a:t>
            </a:r>
            <a:endParaRPr lang="de-DE" sz="2000" b="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45508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CACDC1D-CFAF-438B-A060-8C6DF8DC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1AD-F7BB-4F54-BE95-99F2DCDAC906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AA84226-59E9-4928-A833-571F4F43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1777F9B-AA2F-4D18-A333-E2AE6B1A2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84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F299D4A6-A8FA-4235-9F65-7BB3972C4157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>
                <a:solidFill>
                  <a:srgbClr val="0068B0"/>
                </a:solidFill>
              </a:rPr>
              <a:t>Weiteres Vorgehen | </a:t>
            </a:r>
            <a:r>
              <a:rPr lang="de-DE" dirty="0"/>
              <a:t>Termine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85D13718-D6A5-487D-8131-E53AAA33FF5B}"/>
              </a:ext>
            </a:extLst>
          </p:cNvPr>
          <p:cNvSpPr/>
          <p:nvPr/>
        </p:nvSpPr>
        <p:spPr>
          <a:xfrm>
            <a:off x="1092460" y="1351960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78A45A">
              <a:alpha val="6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Auftaktveranstaltung</a:t>
            </a: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.11.2021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E5D93482-96B5-4099-9946-17822526D8FB}"/>
              </a:ext>
            </a:extLst>
          </p:cNvPr>
          <p:cNvSpPr/>
          <p:nvPr/>
        </p:nvSpPr>
        <p:spPr>
          <a:xfrm>
            <a:off x="3711835" y="1351960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0068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Einreichung </a:t>
            </a:r>
            <a:b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Entwurf Teil 1</a:t>
            </a:r>
            <a:b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beim SMR</a:t>
            </a: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Jahreswechsel</a:t>
            </a: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DABAB96C-895F-43D9-A9C2-75C3C09A369A}"/>
              </a:ext>
            </a:extLst>
          </p:cNvPr>
          <p:cNvSpPr/>
          <p:nvPr/>
        </p:nvSpPr>
        <p:spPr>
          <a:xfrm>
            <a:off x="3711835" y="3018835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78A45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AG-Sitzung</a:t>
            </a: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HF 1, 4 &amp; 5</a:t>
            </a:r>
            <a:endParaRPr lang="de-DE" sz="16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.02.2022</a:t>
            </a: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047D3605-6DBD-45F6-8870-8016E75FF6E8}"/>
              </a:ext>
            </a:extLst>
          </p:cNvPr>
          <p:cNvSpPr/>
          <p:nvPr/>
        </p:nvSpPr>
        <p:spPr>
          <a:xfrm>
            <a:off x="6331210" y="3018835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78A45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AG-Sitzung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HF 1, 4 &amp; 5</a:t>
            </a: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.02.2022</a:t>
            </a:r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4AF22743-2DB6-446C-B717-7976F88B01F1}"/>
              </a:ext>
            </a:extLst>
          </p:cNvPr>
          <p:cNvSpPr/>
          <p:nvPr/>
        </p:nvSpPr>
        <p:spPr>
          <a:xfrm>
            <a:off x="1092460" y="4685710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0068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LES-</a:t>
            </a: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Entwurf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Abschlusspräsentation</a:t>
            </a:r>
          </a:p>
          <a:p>
            <a:pPr algn="ctr">
              <a:spcBef>
                <a:spcPct val="0"/>
              </a:spcBef>
              <a:buNone/>
            </a:pP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April 2022</a:t>
            </a:r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F3208F0D-70B7-420B-B9F7-FE2F5DFD9CA3}"/>
              </a:ext>
            </a:extLst>
          </p:cNvPr>
          <p:cNvSpPr/>
          <p:nvPr/>
        </p:nvSpPr>
        <p:spPr>
          <a:xfrm>
            <a:off x="3711835" y="4685710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0068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Beschlussfassung LES</a:t>
            </a:r>
            <a:b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Kommunen/LAG</a:t>
            </a:r>
            <a:b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Mai/Juni 2022</a:t>
            </a:r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58A85EE5-8330-42A3-825C-E0A057AD29E4}"/>
              </a:ext>
            </a:extLst>
          </p:cNvPr>
          <p:cNvSpPr/>
          <p:nvPr/>
        </p:nvSpPr>
        <p:spPr>
          <a:xfrm>
            <a:off x="6331210" y="4685710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0068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Einreichung LES </a:t>
            </a:r>
            <a:b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beim SMR</a:t>
            </a:r>
            <a:b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30.6.2022</a:t>
            </a:r>
          </a:p>
        </p:txBody>
      </p:sp>
      <p:sp>
        <p:nvSpPr>
          <p:cNvPr id="16" name="Inhaltsplatzhalter 9">
            <a:extLst>
              <a:ext uri="{FF2B5EF4-FFF2-40B4-BE49-F238E27FC236}">
                <a16:creationId xmlns:a16="http://schemas.microsoft.com/office/drawing/2014/main" id="{19A88867-3DF0-4A22-B6E3-B86379A5C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82" y="1837817"/>
            <a:ext cx="1005078" cy="4664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7" name="Inhaltsplatzhalter 9">
            <a:extLst>
              <a:ext uri="{FF2B5EF4-FFF2-40B4-BE49-F238E27FC236}">
                <a16:creationId xmlns:a16="http://schemas.microsoft.com/office/drawing/2014/main" id="{142C23C4-4F93-43AF-A9A0-73F2E29B54DC}"/>
              </a:ext>
            </a:extLst>
          </p:cNvPr>
          <p:cNvSpPr txBox="1">
            <a:spLocks/>
          </p:cNvSpPr>
          <p:nvPr/>
        </p:nvSpPr>
        <p:spPr>
          <a:xfrm>
            <a:off x="87382" y="4391499"/>
            <a:ext cx="1005078" cy="46647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72F24985-EB12-4BB0-A936-130DC087D682}"/>
              </a:ext>
            </a:extLst>
          </p:cNvPr>
          <p:cNvSpPr/>
          <p:nvPr/>
        </p:nvSpPr>
        <p:spPr>
          <a:xfrm>
            <a:off x="1092460" y="3022599"/>
            <a:ext cx="2381250" cy="1428750"/>
          </a:xfrm>
          <a:custGeom>
            <a:avLst/>
            <a:gdLst>
              <a:gd name="connsiteX0" fmla="*/ 0 w 2381250"/>
              <a:gd name="connsiteY0" fmla="*/ 0 h 1428750"/>
              <a:gd name="connsiteX1" fmla="*/ 2381250 w 2381250"/>
              <a:gd name="connsiteY1" fmla="*/ 0 h 1428750"/>
              <a:gd name="connsiteX2" fmla="*/ 2381250 w 2381250"/>
              <a:gd name="connsiteY2" fmla="*/ 1428750 h 1428750"/>
              <a:gd name="connsiteX3" fmla="*/ 0 w 2381250"/>
              <a:gd name="connsiteY3" fmla="*/ 1428750 h 1428750"/>
              <a:gd name="connsiteX4" fmla="*/ 0 w 2381250"/>
              <a:gd name="connsiteY4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1250" h="1428750">
                <a:moveTo>
                  <a:pt x="0" y="0"/>
                </a:moveTo>
                <a:lnTo>
                  <a:pt x="2381250" y="0"/>
                </a:lnTo>
                <a:lnTo>
                  <a:pt x="2381250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solidFill>
            <a:srgbClr val="78A45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b="1" kern="1200" dirty="0">
                <a:latin typeface="Arial" panose="020B0604020202020204" pitchFamily="34" charset="0"/>
                <a:cs typeface="Arial" panose="020B0604020202020204" pitchFamily="34" charset="0"/>
              </a:rPr>
              <a:t>Beteiligungsportal</a:t>
            </a: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600" kern="1200" dirty="0">
                <a:latin typeface="Arial" panose="020B0604020202020204" pitchFamily="34" charset="0"/>
                <a:cs typeface="Arial" panose="020B0604020202020204" pitchFamily="34" charset="0"/>
              </a:rPr>
              <a:t>Januar/Februar 2022</a:t>
            </a:r>
          </a:p>
        </p:txBody>
      </p:sp>
    </p:spTree>
    <p:extLst>
      <p:ext uri="{BB962C8B-B14F-4D97-AF65-F5344CB8AC3E}">
        <p14:creationId xmlns:p14="http://schemas.microsoft.com/office/powerpoint/2010/main" val="69245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/>
      <p:bldP spid="18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174108-BF7B-4511-B0A4-F7C48795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9FE8-77CC-438D-97ED-CCFFBBF5EF91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0C2E80-B976-46EC-9B2B-D6F3985F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1D52F7-BFA6-4A73-89DB-700E88475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85</a:t>
            </a:fld>
            <a:endParaRPr lang="de-DE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8B7D22CD-CFCE-4B36-AFD9-E265F3F003AF}"/>
              </a:ext>
            </a:extLst>
          </p:cNvPr>
          <p:cNvGrpSpPr/>
          <p:nvPr/>
        </p:nvGrpSpPr>
        <p:grpSpPr>
          <a:xfrm>
            <a:off x="828168" y="2521059"/>
            <a:ext cx="7487663" cy="1815882"/>
            <a:chOff x="97412" y="1717587"/>
            <a:chExt cx="7487663" cy="1815882"/>
          </a:xfrm>
        </p:grpSpPr>
        <p:sp>
          <p:nvSpPr>
            <p:cNvPr id="7" name="Textfeld 7">
              <a:extLst>
                <a:ext uri="{FF2B5EF4-FFF2-40B4-BE49-F238E27FC236}">
                  <a16:creationId xmlns:a16="http://schemas.microsoft.com/office/drawing/2014/main" id="{46B74634-5B2F-45A5-A056-595FBFD4AC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6100" y="1717587"/>
              <a:ext cx="5768975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de-DE" altLang="de-DE" sz="1600" dirty="0">
                  <a:solidFill>
                    <a:srgbClr val="0068B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FUTOUR Umwelt-, Tourismus- und Regionalberatung GmbH  </a:t>
              </a:r>
            </a:p>
            <a:p>
              <a:pPr eaLnBrk="1" hangingPunct="1"/>
              <a:r>
                <a:rPr lang="de-DE" alt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Dr. Heike Glatzel und Dr. Johannes von Korff</a:t>
              </a:r>
            </a:p>
            <a:p>
              <a:pPr eaLnBrk="1" hangingPunct="1"/>
              <a:r>
                <a:rPr lang="de-DE" alt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Moritzburger Weg 67</a:t>
              </a:r>
            </a:p>
            <a:p>
              <a:pPr eaLnBrk="1" hangingPunct="1"/>
              <a:r>
                <a:rPr lang="de-DE" alt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01109 Dresden</a:t>
              </a:r>
            </a:p>
            <a:p>
              <a:pPr eaLnBrk="1" hangingPunct="1"/>
              <a:r>
                <a:rPr lang="de-DE" alt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Tel.: +49 351 5019 8074</a:t>
              </a:r>
            </a:p>
            <a:p>
              <a:pPr eaLnBrk="1" hangingPunct="1"/>
              <a:r>
                <a:rPr lang="de-DE" alt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E-Mail: </a:t>
              </a:r>
              <a:r>
                <a:rPr lang="de-DE" altLang="de-DE" sz="1600" dirty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georg.thieme@futour.com</a:t>
              </a:r>
              <a:endParaRPr lang="de-DE" altLang="de-DE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r>
                <a:rPr lang="de-DE" alt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www.futour.com</a:t>
              </a:r>
            </a:p>
          </p:txBody>
        </p:sp>
        <p:pic>
          <p:nvPicPr>
            <p:cNvPr id="8" name="Grafik 3" descr="Ein Bild, das Karte enthält.&#10;&#10;Automatisch generierte Beschreibung">
              <a:extLst>
                <a:ext uri="{FF2B5EF4-FFF2-40B4-BE49-F238E27FC236}">
                  <a16:creationId xmlns:a16="http://schemas.microsoft.com/office/drawing/2014/main" id="{31041DA8-C2BD-4BFF-8552-29ACD477BF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412" y="2151623"/>
              <a:ext cx="1548000" cy="947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2083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CA04737B-43EB-4E95-918A-598AD205B7CB}"/>
              </a:ext>
            </a:extLst>
          </p:cNvPr>
          <p:cNvSpPr txBox="1">
            <a:spLocks/>
          </p:cNvSpPr>
          <p:nvPr/>
        </p:nvSpPr>
        <p:spPr>
          <a:xfrm>
            <a:off x="431539" y="1325860"/>
            <a:ext cx="8588174" cy="4570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068B0"/>
              </a:buClr>
              <a:buFont typeface="Wingdings" panose="05000000000000000000" pitchFamily="2" charset="2"/>
              <a:buChar char="§"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Grundversorgung und Lebensqualität</a:t>
            </a:r>
            <a:b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Demografiegerechte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Sicherung der soziokulturellen Grundversorgung und Mobilität sowie Verbesserung der Lebensqualität und Teilhabe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Sicherung der Versorgung mit Waren des täglichen Bedarfs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Entwicklung der gesundheitlichen Vorsorge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Verbesserung der Alltagsmobilität</a:t>
            </a:r>
            <a:endParaRPr lang="de-DE" sz="18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Stärkung des sozialen Miteinanders und des bürgerschaftlichen Engagements</a:t>
            </a: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Erhalt des kulturellen Erbes, des traditionellen Handwerks und der kulturellen Vitalität</a:t>
            </a:r>
            <a:endParaRPr lang="de-DE" sz="18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27038" indent="-342900" defTabSz="1077913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8B0"/>
              </a:buClr>
              <a:buFont typeface="+mj-lt"/>
              <a:buAutoNum type="alphaLcParenR"/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Generationengerechte Gestaltung der Gemeinde einschließlich Ver- und Entsorgung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0B6C7-4F12-41CE-A04A-0FB64A99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D3E8-07B5-4097-945B-232614BF2569}" type="datetime1">
              <a:rPr lang="de-DE" smtClean="0"/>
              <a:t>31.01.2022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E55046-AC96-484D-B0BE-7D4FC66F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Beteiligung Fördergegenstände | Die neue LES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D06395-90CA-4D9E-819A-534B5158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A3BD-C1A2-41F7-8285-03E75E91415F}" type="slidenum">
              <a:rPr lang="de-DE" smtClean="0"/>
              <a:t>9</a:t>
            </a:fld>
            <a:endParaRPr lang="de-DE" dirty="0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53D81489-4202-4688-9748-0CEFC9BD0A9B}"/>
              </a:ext>
            </a:extLst>
          </p:cNvPr>
          <p:cNvSpPr txBox="1">
            <a:spLocks/>
          </p:cNvSpPr>
          <p:nvPr/>
        </p:nvSpPr>
        <p:spPr>
          <a:xfrm>
            <a:off x="431539" y="515267"/>
            <a:ext cx="8280922" cy="59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marL="0" marR="0" lvl="0" indent="0" defTabSz="91440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  <a:tabLst/>
              <a:defRPr kumimoji="0" sz="2500" b="0" i="0" u="none" strike="noStrike" cap="none" spc="0" normalizeH="0" baseline="0">
                <a:ln>
                  <a:noFill/>
                </a:ln>
                <a:solidFill>
                  <a:srgbClr val="78A45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Fördergegenstände – HF 1</a:t>
            </a:r>
          </a:p>
        </p:txBody>
      </p:sp>
    </p:spTree>
    <p:extLst>
      <p:ext uri="{BB962C8B-B14F-4D97-AF65-F5344CB8AC3E}">
        <p14:creationId xmlns:p14="http://schemas.microsoft.com/office/powerpoint/2010/main" val="3768192482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4512</Words>
  <Application>Microsoft Office PowerPoint</Application>
  <PresentationFormat>Bildschirmpräsentation (4:3)</PresentationFormat>
  <Paragraphs>1653</Paragraphs>
  <Slides>85</Slides>
  <Notes>71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85</vt:i4>
      </vt:variant>
    </vt:vector>
  </HeadingPairs>
  <TitlesOfParts>
    <vt:vector size="91" baseType="lpstr">
      <vt:lpstr>Arial</vt:lpstr>
      <vt:lpstr>Calibri</vt:lpstr>
      <vt:lpstr>Calibri Light</vt:lpstr>
      <vt:lpstr>Symbol</vt:lpstr>
      <vt:lpstr>Wingdings</vt:lpstr>
      <vt:lpstr>4_Office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Einblick, Ausblick, Reflexion:  Zwischenstand Evaluierung 22. April 2021, 17:00 – 19:30 Uhr Videokonferenz per Webex</dc:title>
  <dc:creator>Melanie Knievel</dc:creator>
  <cp:lastModifiedBy>Silke Zimmermann</cp:lastModifiedBy>
  <cp:revision>433</cp:revision>
  <cp:lastPrinted>2021-11-22T13:45:28Z</cp:lastPrinted>
  <dcterms:created xsi:type="dcterms:W3CDTF">2021-04-09T16:15:45Z</dcterms:created>
  <dcterms:modified xsi:type="dcterms:W3CDTF">2022-01-31T10:32:16Z</dcterms:modified>
</cp:coreProperties>
</file>